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84C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243"/>
    <p:restoredTop sz="94708"/>
  </p:normalViewPr>
  <p:slideViewPr>
    <p:cSldViewPr snapToGrid="0" snapToObjects="1">
      <p:cViewPr>
        <p:scale>
          <a:sx n="93" d="100"/>
          <a:sy n="93" d="100"/>
        </p:scale>
        <p:origin x="656" y="9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28B61D-0139-814B-BC30-BA660B3097EC}" type="datetimeFigureOut">
              <a:rPr kumimoji="1" lang="zh-CN" altLang="en-US" smtClean="0"/>
              <a:t>2019/11/11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D325A5-DC64-4B40-9C60-973AB75A5E2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4290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D325A5-DC64-4B40-9C60-973AB75A5E22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309740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D325A5-DC64-4B40-9C60-973AB75A5E22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603564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D325A5-DC64-4B40-9C60-973AB75A5E22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795938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D325A5-DC64-4B40-9C60-973AB75A5E22}" type="slidenum">
              <a:rPr kumimoji="1" lang="zh-CN" altLang="en-US" smtClean="0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041299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0AD5712-8BFF-2845-8450-8E32F07076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4A3AD9E-4FCE-B949-A146-2C28330537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1AD52C4-7B91-4F4D-BCA0-2891AD466E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DEE91-C2D6-D64F-9349-482550A926DE}" type="datetimeFigureOut">
              <a:rPr kumimoji="1" lang="zh-CN" altLang="en-US" smtClean="0"/>
              <a:t>2019/11/11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F69D405-0ACF-0847-928C-FA1097DAE4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931674B-3F50-5744-9F44-A9DD643CD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DC029-4F4D-7143-8CCE-8D2BC8A505C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797879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087C86-F00B-0245-A799-1A2D34BE7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CF167C9-246B-4746-A222-24259FDFB4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6258830-0756-F34B-BD4E-170854D8C4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DEE91-C2D6-D64F-9349-482550A926DE}" type="datetimeFigureOut">
              <a:rPr kumimoji="1" lang="zh-CN" altLang="en-US" smtClean="0"/>
              <a:t>2019/11/11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987D1B5-5DFB-0545-8A29-4101A77D07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F3644D9-4683-9D4D-944C-58C13FA9A3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DC029-4F4D-7143-8CCE-8D2BC8A505C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165017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E2A8AF2D-D88D-7549-817F-87FB6854B11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6D728FA-8F88-A444-A74A-A9496CE66B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871DB9B-1233-434A-90DD-47E1906DB2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DEE91-C2D6-D64F-9349-482550A926DE}" type="datetimeFigureOut">
              <a:rPr kumimoji="1" lang="zh-CN" altLang="en-US" smtClean="0"/>
              <a:t>2019/11/11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76B3735-31D6-C64C-9E9C-749B5053AF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CEFE9A6-44DA-614F-AAFC-B8D535CC5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DC029-4F4D-7143-8CCE-8D2BC8A505C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895865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91852B-4A2C-0945-B749-16A05A4935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79BDE8F-6D09-F04E-83B4-2260AC88BA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128A097-7935-CB4A-9EF2-ED306FDA0A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DEE91-C2D6-D64F-9349-482550A926DE}" type="datetimeFigureOut">
              <a:rPr kumimoji="1" lang="zh-CN" altLang="en-US" smtClean="0"/>
              <a:t>2019/11/11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87AC1B1-E973-C44F-A234-6095ED6D28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2FCE218-FBE7-2B42-965F-DEFB6CBB1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DC029-4F4D-7143-8CCE-8D2BC8A505C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55519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588C13-80B6-FE47-8BD9-1902C69637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FA62EB8-12C0-8548-B66F-BD0E49CA8B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0815323-6A05-6345-A7B4-DB577C451F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DEE91-C2D6-D64F-9349-482550A926DE}" type="datetimeFigureOut">
              <a:rPr kumimoji="1" lang="zh-CN" altLang="en-US" smtClean="0"/>
              <a:t>2019/11/11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2F2AA2D-A489-A744-9789-4FCE4F3C1B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27D72EA-853E-C642-8142-84909AC72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DC029-4F4D-7143-8CCE-8D2BC8A505C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60988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104403-3889-014F-9BF3-820D42FE0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4304B8F-9DDA-BC4A-923C-C5BB7188C7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3A155B5-09AA-3447-9FD9-EDC50EF7F9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594724D-D12E-0C42-A99B-6EF8D1A016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DEE91-C2D6-D64F-9349-482550A926DE}" type="datetimeFigureOut">
              <a:rPr kumimoji="1" lang="zh-CN" altLang="en-US" smtClean="0"/>
              <a:t>2019/11/11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44D8E77-EA9C-F540-BE58-DEF6D61FE9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D0B0542-14A3-9B40-BDC1-456587A6EA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DC029-4F4D-7143-8CCE-8D2BC8A505C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898322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C42B5B4-C810-1841-B33E-854F18626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DB86B28-800A-204C-89CB-30FABB5F9C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BE4E89F-F2B3-5E45-8E76-4E3E38438A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C227677-5507-6E40-BC83-91D3AAE0E5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F89902E5-2B52-3041-9DAD-B152A205947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DEC45825-0A2F-6943-8657-576CC313ED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DEE91-C2D6-D64F-9349-482550A926DE}" type="datetimeFigureOut">
              <a:rPr kumimoji="1" lang="zh-CN" altLang="en-US" smtClean="0"/>
              <a:t>2019/11/11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00620B03-9F7E-8041-A0F6-7E3CEF1D0B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43FBE78B-A857-DE4A-BA3F-90807FA63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DC029-4F4D-7143-8CCE-8D2BC8A505C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188122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67B8325-2E89-5847-9D4B-6A75FB3DE1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26D2ED2-F934-0346-9DC3-E25661305C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DEE91-C2D6-D64F-9349-482550A926DE}" type="datetimeFigureOut">
              <a:rPr kumimoji="1" lang="zh-CN" altLang="en-US" smtClean="0"/>
              <a:t>2019/11/11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FE86019-4904-714E-B60D-64C4351FCD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36D8DF8-3B9C-9E45-A067-3C74618A36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DC029-4F4D-7143-8CCE-8D2BC8A505C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516322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3C192A44-74E8-B947-B59E-0FAC0F551C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DEE91-C2D6-D64F-9349-482550A926DE}" type="datetimeFigureOut">
              <a:rPr kumimoji="1" lang="zh-CN" altLang="en-US" smtClean="0"/>
              <a:t>2019/11/11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34C9FE39-632F-BF40-A360-0246BBD06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2F9AF08-AED0-C849-AC93-2A8E45C34C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DC029-4F4D-7143-8CCE-8D2BC8A505C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943572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3BA83D-1687-6742-820D-6A53B8504F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07785A0-6182-B444-9FAE-ED942AB417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5439C51-F211-FB47-83CB-C6BF4305ED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8820850-FE26-4E4E-835B-946AA967EC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DEE91-C2D6-D64F-9349-482550A926DE}" type="datetimeFigureOut">
              <a:rPr kumimoji="1" lang="zh-CN" altLang="en-US" smtClean="0"/>
              <a:t>2019/11/11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2980F7D-A6AE-124C-82EF-2A0AF3CD7E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C1ACABC-C42C-9647-B55F-12E1D9DCFF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DC029-4F4D-7143-8CCE-8D2BC8A505C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881167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C6FD6A-C341-BC4A-B403-0B4C425C6D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B93EE6EA-7396-3B4A-9F14-7088898BFD1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E95A034-AE0A-8F4C-B792-9F59BB1B29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DB71F4E-244E-E140-B54B-6B63F96F4F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DEE91-C2D6-D64F-9349-482550A926DE}" type="datetimeFigureOut">
              <a:rPr kumimoji="1" lang="zh-CN" altLang="en-US" smtClean="0"/>
              <a:t>2019/11/11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22BD92B-E8E3-D046-8BE0-C3445A59B9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3531755-1B75-8B4B-9844-AED966318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DC029-4F4D-7143-8CCE-8D2BC8A505C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948778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803E5327-48F9-004E-93EC-7E5B649AEA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7BAFE33-1761-AB40-8A57-930A025738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13972B2-D976-2F4B-8CBA-D1BD397919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FDEE91-C2D6-D64F-9349-482550A926DE}" type="datetimeFigureOut">
              <a:rPr kumimoji="1" lang="zh-CN" altLang="en-US" smtClean="0"/>
              <a:t>2019/11/11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7003E9B-0BDF-0C48-A6CC-CCF966ED26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D9A0591-B994-CA4E-8572-BD590DE49A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EDC029-4F4D-7143-8CCE-8D2BC8A505C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008778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tiff"/><Relationship Id="rId7" Type="http://schemas.openxmlformats.org/officeDocument/2006/relationships/image" Target="../media/image46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tiff"/><Relationship Id="rId5" Type="http://schemas.openxmlformats.org/officeDocument/2006/relationships/image" Target="../media/image44.tiff"/><Relationship Id="rId10" Type="http://schemas.openxmlformats.org/officeDocument/2006/relationships/image" Target="../media/image49.png"/><Relationship Id="rId4" Type="http://schemas.openxmlformats.org/officeDocument/2006/relationships/image" Target="../media/image43.tiff"/><Relationship Id="rId9" Type="http://schemas.openxmlformats.org/officeDocument/2006/relationships/image" Target="../media/image4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2.png"/><Relationship Id="rId7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A7A48B-06FB-1542-B259-2E1E998BDD6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CN" dirty="0"/>
              <a:t>XGBOOST </a:t>
            </a:r>
            <a:r>
              <a:rPr kumimoji="1" lang="zh-CN" altLang="en-US" dirty="0"/>
              <a:t>介绍</a:t>
            </a:r>
          </a:p>
        </p:txBody>
      </p:sp>
    </p:spTree>
    <p:extLst>
      <p:ext uri="{BB962C8B-B14F-4D97-AF65-F5344CB8AC3E}">
        <p14:creationId xmlns:p14="http://schemas.microsoft.com/office/powerpoint/2010/main" val="8810157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8E635B-1E3B-B346-BD64-E6D4FC35F3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GBDT</a:t>
            </a:r>
            <a:endParaRPr kumimoji="1"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37A7302D-4C61-A349-908A-6C9FD8BCEEE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15232"/>
                <a:ext cx="10515600" cy="517764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kumimoji="1" lang="zh-CN" altLang="en-US" sz="1800" dirty="0"/>
                  <a:t>（</a:t>
                </a:r>
                <a:r>
                  <a:rPr kumimoji="1" lang="en-US" altLang="zh-CN" sz="1800" dirty="0"/>
                  <a:t>1</a:t>
                </a:r>
                <a:r>
                  <a:rPr kumimoji="1" lang="zh-CN" altLang="en-US" sz="1800" dirty="0"/>
                  <a:t>）初始化弱学习器：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1" lang="en-US" altLang="zh-CN" sz="1600" i="1"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a:rPr kumimoji="1" lang="en-US" altLang="zh-CN" sz="1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kumimoji="1" lang="en-US" altLang="zh-CN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kumimoji="1" lang="en-US" altLang="zh-CN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zh-CN" altLang="en-US" sz="1600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kumimoji="1" lang="en-US" altLang="zh-CN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1600" b="0" i="1" smtClean="0">
                            <a:latin typeface="Cambria Math" panose="02040503050406030204" pitchFamily="18" charset="0"/>
                          </a:rPr>
                          <m:t>𝑎𝑟𝑔𝑚𝑖𝑛</m:t>
                        </m:r>
                      </m:e>
                      <m:sub>
                        <m:r>
                          <a:rPr kumimoji="1" lang="en-US" altLang="zh-CN" sz="16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nary>
                      <m:naryPr>
                        <m:chr m:val="∑"/>
                        <m:ctrlPr>
                          <a:rPr kumimoji="1" lang="en-US" altLang="zh-CN" sz="16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1" lang="en-US" altLang="zh-CN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kumimoji="1" lang="en-US" altLang="zh-CN" sz="16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kumimoji="1" lang="en-US" altLang="zh-CN" sz="16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a:rPr kumimoji="1" lang="en-US" altLang="zh-CN" sz="16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kumimoji="1" lang="en-US" altLang="zh-CN" sz="16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kumimoji="1" lang="en-US" altLang="zh-CN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16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zh-CN" sz="16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kumimoji="1" lang="en-US" altLang="zh-CN" sz="1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zh-CN" sz="16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kumimoji="1" lang="en-US" altLang="zh-CN" sz="16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kumimoji="1" lang="en-US" altLang="zh-CN" sz="1800" dirty="0"/>
              </a:p>
              <a:p>
                <a:pPr marL="0" indent="0">
                  <a:buNone/>
                </a:pPr>
                <a:r>
                  <a:rPr kumimoji="1" lang="zh-CN" altLang="en-US" sz="1800" dirty="0"/>
                  <a:t>（</a:t>
                </a:r>
                <a:r>
                  <a:rPr kumimoji="1" lang="en-US" altLang="zh-CN" sz="1800" dirty="0"/>
                  <a:t>2</a:t>
                </a:r>
                <a:r>
                  <a:rPr kumimoji="1" lang="zh-CN" altLang="en-US" sz="1800" dirty="0"/>
                  <a:t>）对</a:t>
                </a:r>
                <a14:m>
                  <m:oMath xmlns:m="http://schemas.openxmlformats.org/officeDocument/2006/math">
                    <m:r>
                      <a:rPr kumimoji="1" lang="en-US" altLang="zh-CN" sz="18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kumimoji="1" lang="en-US" altLang="zh-CN" sz="1800" b="0" i="1" smtClean="0">
                        <a:latin typeface="Cambria Math" panose="02040503050406030204" pitchFamily="18" charset="0"/>
                      </a:rPr>
                      <m:t>=1,2,…,</m:t>
                    </m:r>
                    <m:r>
                      <a:rPr kumimoji="1" lang="en-US" altLang="zh-CN" sz="1800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kumimoji="1" lang="zh-CN" altLang="en-US" sz="1800" i="1">
                        <a:latin typeface="Cambria Math" panose="02040503050406030204" pitchFamily="18" charset="0"/>
                      </a:rPr>
                      <m:t>有</m:t>
                    </m:r>
                    <m:r>
                      <a:rPr kumimoji="1" lang="zh-CN" altLang="en-US" sz="1800" b="0" i="1" smtClean="0">
                        <a:latin typeface="Cambria Math" panose="02040503050406030204" pitchFamily="18" charset="0"/>
                      </a:rPr>
                      <m:t>：</m:t>
                    </m:r>
                  </m:oMath>
                </a14:m>
                <a:endParaRPr kumimoji="1" lang="en-US" altLang="zh-CN" sz="1800" dirty="0"/>
              </a:p>
              <a:p>
                <a:pPr marL="0" indent="0">
                  <a:buNone/>
                </a:pPr>
                <a:r>
                  <a:rPr kumimoji="1" lang="zh-CN" altLang="en-US" sz="1800" dirty="0"/>
                  <a:t>    （</a:t>
                </a:r>
                <a:r>
                  <a:rPr kumimoji="1" lang="en-US" altLang="zh-CN" sz="1800" dirty="0"/>
                  <a:t>a</a:t>
                </a:r>
                <a:r>
                  <a:rPr kumimoji="1" lang="zh-CN" altLang="en-US" sz="1800" dirty="0"/>
                  <a:t>）对每个样本</a:t>
                </a:r>
                <a14:m>
                  <m:oMath xmlns:m="http://schemas.openxmlformats.org/officeDocument/2006/math">
                    <m:r>
                      <a:rPr kumimoji="1" lang="en-US" altLang="zh-CN" sz="18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kumimoji="1" lang="en-US" altLang="zh-CN" sz="1800" b="0" i="1" smtClean="0">
                        <a:latin typeface="Cambria Math" panose="02040503050406030204" pitchFamily="18" charset="0"/>
                      </a:rPr>
                      <m:t>=1,2,…,</m:t>
                    </m:r>
                    <m:r>
                      <a:rPr kumimoji="1" lang="en-US" altLang="zh-CN" sz="18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kumimoji="1" lang="en-US" altLang="zh-CN" sz="18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kumimoji="1" lang="zh-CN" altLang="en-US" sz="1800" dirty="0"/>
                  <a:t>计算负梯度</a:t>
                </a:r>
                <a:r>
                  <a:rPr kumimoji="1" lang="en-US" altLang="zh-CN" sz="1800" dirty="0"/>
                  <a:t>,</a:t>
                </a:r>
                <a:r>
                  <a:rPr kumimoji="1" lang="zh-CN" altLang="en-US" sz="1800" dirty="0"/>
                  <a:t>即残差</a:t>
                </a:r>
                <a:endParaRPr kumimoji="1" lang="en-US" altLang="zh-CN" sz="1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zh-CN" sz="1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𝑖𝑚</m:t>
                              </m:r>
                            </m:sub>
                          </m:s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kumimoji="1" lang="en-US" altLang="zh-CN" sz="1800" b="0" i="1" smtClean="0">
                              <a:latin typeface="Cambria Math" panose="02040503050406030204" pitchFamily="18" charset="0"/>
                            </a:rPr>
                            <m:t>−[</m:t>
                          </m:r>
                          <m:f>
                            <m:fPr>
                              <m:ctrlPr>
                                <a:rPr kumimoji="1"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nor/>
                                </m:rPr>
                                <a:rPr lang="zh-CN" altLang="en-US" sz="1800"/>
                                <m:t>∂</m:t>
                              </m:r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zh-CN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1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8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sz="18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m:rPr>
                                  <m:nor/>
                                </m:rPr>
                                <a:rPr lang="zh-CN" altLang="en-US" sz="1800"/>
                                <m:t>∂</m:t>
                              </m:r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zh-CN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1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8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sz="18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den>
                          </m:f>
                          <m:r>
                            <a:rPr kumimoji="1" lang="en-US" altLang="zh-CN" sz="1800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  <m:r>
                            <m:rPr>
                              <m:nor/>
                            </m:rPr>
                            <a:rPr kumimoji="1" lang="zh-CN" altLang="en-US" sz="1800" dirty="0"/>
                            <m:t> </m:t>
                          </m:r>
                        </m:e>
                        <m: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zh-CN" altLang="en-US" sz="1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</m:oMath>
                  </m:oMathPara>
                </a14:m>
                <a:endParaRPr kumimoji="1" lang="en-US" altLang="zh-CN" sz="1800" dirty="0"/>
              </a:p>
              <a:p>
                <a:pPr marL="0" indent="0">
                  <a:buNone/>
                </a:pPr>
                <a:r>
                  <a:rPr kumimoji="1" lang="zh-CN" altLang="en-US" sz="1800" dirty="0"/>
                  <a:t>    （</a:t>
                </a:r>
                <a:r>
                  <a:rPr kumimoji="1" lang="en-US" altLang="zh-CN" sz="1800" dirty="0"/>
                  <a:t>b</a:t>
                </a:r>
                <a:r>
                  <a:rPr kumimoji="1" lang="zh-CN" altLang="en-US" sz="1800" dirty="0"/>
                  <a:t>）将上步得到的残差作为样本新的真实值</a:t>
                </a:r>
                <a:r>
                  <a:rPr kumimoji="1" lang="en-US" altLang="zh-CN" sz="1800" dirty="0"/>
                  <a:t>,</a:t>
                </a:r>
                <a:r>
                  <a:rPr kumimoji="1" lang="zh-CN" altLang="en-US" sz="1800" dirty="0"/>
                  <a:t>并将数据</a:t>
                </a:r>
                <a14:m>
                  <m:oMath xmlns:m="http://schemas.openxmlformats.org/officeDocument/2006/math">
                    <m:r>
                      <a:rPr kumimoji="1" lang="en-US" altLang="zh-CN" sz="1800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CN" sz="1800" b="0" i="1" smtClean="0">
                        <a:latin typeface="Cambria Math" panose="02040503050406030204" pitchFamily="18" charset="0"/>
                      </a:rPr>
                      <m:t>𝑥𝑖</m:t>
                    </m:r>
                    <m:r>
                      <a:rPr kumimoji="1" lang="en-US" altLang="zh-CN" sz="18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kumimoji="1"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18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kumimoji="1" lang="en-US" altLang="zh-CN" sz="1800" b="0" i="1" smtClean="0">
                            <a:latin typeface="Cambria Math" panose="02040503050406030204" pitchFamily="18" charset="0"/>
                          </a:rPr>
                          <m:t>𝑖𝑚</m:t>
                        </m:r>
                      </m:sub>
                    </m:sSub>
                  </m:oMath>
                </a14:m>
                <a:r>
                  <a:rPr kumimoji="1" lang="en-US" altLang="zh-CN" sz="1800" dirty="0"/>
                  <a:t>),</a:t>
                </a:r>
                <a14:m>
                  <m:oMath xmlns:m="http://schemas.openxmlformats.org/officeDocument/2006/math">
                    <m:r>
                      <a:rPr kumimoji="1" lang="en-US" altLang="zh-CN" sz="18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kumimoji="1" lang="en-US" altLang="zh-CN" sz="1800" b="0" i="1" smtClean="0">
                        <a:latin typeface="Cambria Math" panose="02040503050406030204" pitchFamily="18" charset="0"/>
                      </a:rPr>
                      <m:t>=1,2,…,</m:t>
                    </m:r>
                    <m:r>
                      <a:rPr kumimoji="1" lang="en-US" altLang="zh-CN" sz="1800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kumimoji="1" lang="zh-CN" altLang="en-US" sz="1800" dirty="0"/>
                  <a:t>作为下棵树的训练数据</a:t>
                </a:r>
                <a:r>
                  <a:rPr kumimoji="1" lang="en-US" altLang="zh-CN" sz="1800" dirty="0"/>
                  <a:t>,</a:t>
                </a:r>
                <a:r>
                  <a:rPr kumimoji="1" lang="zh-CN" altLang="en-US" sz="1800" dirty="0"/>
                  <a:t>得到一颗新的回归树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1" lang="en-US" altLang="zh-CN" sz="1800" i="1"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a:rPr kumimoji="1" lang="en-US" altLang="zh-CN" sz="18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d>
                      <m:dPr>
                        <m:ctrlPr>
                          <a:rPr kumimoji="1"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kumimoji="1" lang="en-US" altLang="zh-CN" sz="1800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kumimoji="1" lang="zh-CN" altLang="en-US" sz="1800" dirty="0"/>
                  <a:t>其对应的叶子节点区域为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1" lang="en-US" altLang="zh-CN" sz="1800" i="1"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zh-CN" sz="1800" i="1">
                            <a:latin typeface="Cambria Math" panose="02040503050406030204" pitchFamily="18" charset="0"/>
                          </a:rPr>
                          <m:t>jm</m:t>
                        </m:r>
                      </m:sub>
                    </m:sSub>
                    <m:r>
                      <a:rPr kumimoji="1" lang="en-US" altLang="zh-CN" sz="18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kumimoji="1" lang="en-US" altLang="zh-CN" sz="1800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kumimoji="1" lang="en-US" altLang="zh-CN" sz="1800" b="0" i="1" smtClean="0">
                        <a:latin typeface="Cambria Math" panose="02040503050406030204" pitchFamily="18" charset="0"/>
                      </a:rPr>
                      <m:t>=1,2,…,</m:t>
                    </m:r>
                    <m:r>
                      <a:rPr kumimoji="1" lang="en-US" altLang="zh-CN" sz="1800" b="0" i="1" smtClean="0">
                        <a:latin typeface="Cambria Math" panose="02040503050406030204" pitchFamily="18" charset="0"/>
                      </a:rPr>
                      <m:t>𝐽</m:t>
                    </m:r>
                    <m:r>
                      <a:rPr kumimoji="1" lang="zh-CN" altLang="en-US" sz="1800" b="0" i="1" smtClean="0">
                        <a:latin typeface="Cambria Math" panose="02040503050406030204" pitchFamily="18" charset="0"/>
                      </a:rPr>
                      <m:t>。</m:t>
                    </m:r>
                    <m:r>
                      <a:rPr kumimoji="1" lang="zh-CN" altLang="en-US" sz="1800" i="1">
                        <a:latin typeface="Cambria Math" panose="02040503050406030204" pitchFamily="18" charset="0"/>
                      </a:rPr>
                      <m:t>其中</m:t>
                    </m:r>
                    <m:r>
                      <m:rPr>
                        <m:sty m:val="p"/>
                      </m:rPr>
                      <a:rPr kumimoji="1" lang="en-US" altLang="zh-CN" sz="1800" i="1" smtClean="0">
                        <a:latin typeface="Cambria Math" panose="02040503050406030204" pitchFamily="18" charset="0"/>
                      </a:rPr>
                      <m:t>J</m:t>
                    </m:r>
                    <m:r>
                      <a:rPr kumimoji="1" lang="zh-CN" altLang="en-US" sz="1800" i="1">
                        <a:latin typeface="Cambria Math" panose="02040503050406030204" pitchFamily="18" charset="0"/>
                      </a:rPr>
                      <m:t>为</m:t>
                    </m:r>
                    <m:r>
                      <a:rPr kumimoji="1" lang="zh-CN" altLang="en-US" sz="1800" i="1" smtClean="0">
                        <a:latin typeface="Cambria Math" panose="02040503050406030204" pitchFamily="18" charset="0"/>
                      </a:rPr>
                      <m:t>回归</m:t>
                    </m:r>
                    <m:r>
                      <a:rPr kumimoji="1" lang="zh-CN" altLang="en-US" sz="1800" i="1">
                        <a:latin typeface="Cambria Math" panose="02040503050406030204" pitchFamily="18" charset="0"/>
                      </a:rPr>
                      <m:t>树</m:t>
                    </m:r>
                    <m:r>
                      <a:rPr kumimoji="1" lang="en-US" altLang="zh-CN" sz="18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kumimoji="1" lang="zh-CN" altLang="en-US" sz="1800" dirty="0"/>
                  <a:t>的叶子节点个数。</a:t>
                </a:r>
                <a:endParaRPr kumimoji="1" lang="en-US" altLang="zh-CN" sz="1800" dirty="0"/>
              </a:p>
              <a:p>
                <a:pPr marL="0" indent="0">
                  <a:buNone/>
                </a:pPr>
                <a:r>
                  <a:rPr kumimoji="1" lang="zh-CN" altLang="en-US" sz="1800" dirty="0"/>
                  <a:t>    （</a:t>
                </a:r>
                <a:r>
                  <a:rPr kumimoji="1" lang="en-US" altLang="zh-CN" sz="1800" dirty="0"/>
                  <a:t>c</a:t>
                </a:r>
                <a:r>
                  <a:rPr kumimoji="1" lang="zh-CN" altLang="en-US" sz="1800" dirty="0"/>
                  <a:t>）对叶子区域</a:t>
                </a:r>
                <a14:m>
                  <m:oMath xmlns:m="http://schemas.openxmlformats.org/officeDocument/2006/math">
                    <m:r>
                      <a:rPr kumimoji="1" lang="en-US" altLang="zh-CN" sz="1800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kumimoji="1" lang="en-US" altLang="zh-CN" sz="1800" b="0" i="1" smtClean="0">
                        <a:latin typeface="Cambria Math" panose="02040503050406030204" pitchFamily="18" charset="0"/>
                      </a:rPr>
                      <m:t>=1,2,…,</m:t>
                    </m:r>
                    <m:r>
                      <a:rPr kumimoji="1" lang="en-US" altLang="zh-CN" sz="1800" b="0" i="1" smtClean="0"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kumimoji="1" lang="zh-CN" altLang="en-US" sz="1800" dirty="0"/>
                  <a:t>计算最佳拟合值</a:t>
                </a:r>
                <a:endParaRPr kumimoji="1" lang="en-US" altLang="zh-CN" sz="18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kumimoji="1" lang="el-GR" altLang="zh-CN" sz="1800" i="1" smtClean="0">
                            <a:latin typeface="Cambria Math" panose="02040503050406030204" pitchFamily="18" charset="0"/>
                          </a:rPr>
                          <m:t>Υ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zh-CN" sz="1800" i="1">
                            <a:latin typeface="Cambria Math" panose="02040503050406030204" pitchFamily="18" charset="0"/>
                          </a:rPr>
                          <m:t>jm</m:t>
                        </m:r>
                      </m:sub>
                    </m:sSub>
                    <m:r>
                      <a:rPr kumimoji="1" lang="en-US" altLang="zh-CN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kumimoji="1"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1800" b="0" i="1" smtClean="0">
                            <a:latin typeface="Cambria Math" panose="02040503050406030204" pitchFamily="18" charset="0"/>
                          </a:rPr>
                          <m:t>𝑎𝑟𝑔𝑚𝑖𝑛</m:t>
                        </m:r>
                      </m:e>
                      <m:sub>
                        <m:r>
                          <m:rPr>
                            <m:nor/>
                          </m:rPr>
                          <a:rPr kumimoji="1" lang="el-GR" altLang="zh-CN" sz="1800" i="1" smtClean="0">
                            <a:latin typeface="Cambria Math" panose="02040503050406030204" pitchFamily="18" charset="0"/>
                          </a:rPr>
                          <m:t>Υ</m:t>
                        </m:r>
                      </m:sub>
                    </m:sSub>
                    <m:nary>
                      <m:naryPr>
                        <m:chr m:val="∑"/>
                        <m:ctrlPr>
                          <a:rPr kumimoji="1"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1" lang="en-US" altLang="zh-CN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m:rPr>
                            <m:nor/>
                          </m:rPr>
                          <a:rPr lang="en" altLang="zh-CN" sz="1800" dirty="0" smtClean="0"/>
                          <m:t>∈</m:t>
                        </m:r>
                        <m:sSub>
                          <m:sSubPr>
                            <m:ctrlPr>
                              <a:rPr lang="en" altLang="zh-CN" sz="18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0" i="1" dirty="0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sz="1800" b="0" i="1" dirty="0" smtClean="0">
                                <a:latin typeface="Cambria Math" panose="02040503050406030204" pitchFamily="18" charset="0"/>
                              </a:rPr>
                              <m:t>𝑗𝑚</m:t>
                            </m:r>
                          </m:sub>
                        </m:sSub>
                      </m:sub>
                      <m:sup>
                        <m:r>
                          <a:rPr kumimoji="1" lang="en-US" altLang="zh-CN" sz="180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sup>
                      <m:e>
                        <m:r>
                          <a:rPr kumimoji="1" lang="en-US" altLang="zh-CN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kumimoji="1" lang="en-US" altLang="zh-CN" sz="1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kumimoji="1" lang="en-US" altLang="zh-CN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18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zh-CN" sz="1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kumimoji="1" lang="en-US" altLang="zh-CN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kumimoji="1" lang="en-US" altLang="zh-CN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18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kumimoji="1" lang="en-US" altLang="zh-CN" sz="18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kumimoji="1" lang="en-US" altLang="zh-CN" sz="18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d>
                          <m:dPr>
                            <m:ctrlPr>
                              <a:rPr kumimoji="1" lang="en-US" altLang="zh-CN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zh-CN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18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kumimoji="1" lang="en-US" altLang="zh-CN" sz="18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kumimoji="1" lang="en-US" altLang="zh-CN" sz="1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e>
                    </m:nary>
                    <m:r>
                      <m:rPr>
                        <m:nor/>
                      </m:rPr>
                      <a:rPr kumimoji="1" lang="el-GR" altLang="zh-CN" sz="1800" i="1" smtClean="0">
                        <a:latin typeface="Cambria Math" panose="02040503050406030204" pitchFamily="18" charset="0"/>
                      </a:rPr>
                      <m:t>Υ</m:t>
                    </m:r>
                  </m:oMath>
                </a14:m>
                <a:r>
                  <a:rPr kumimoji="1" lang="en-US" altLang="zh-CN" sz="1800" dirty="0"/>
                  <a:t>)</a:t>
                </a:r>
              </a:p>
              <a:p>
                <a:pPr marL="0" indent="0">
                  <a:buNone/>
                </a:pPr>
                <a:r>
                  <a:rPr kumimoji="1" lang="zh-CN" altLang="en-US" sz="1800" dirty="0"/>
                  <a:t>    （</a:t>
                </a:r>
                <a:r>
                  <a:rPr kumimoji="1" lang="en-US" altLang="zh-CN" sz="1800" dirty="0"/>
                  <a:t>d</a:t>
                </a:r>
                <a:r>
                  <a:rPr kumimoji="1" lang="zh-CN" altLang="en-US" sz="1800" dirty="0"/>
                  <a:t>）更新强学习器</a:t>
                </a:r>
                <a:endParaRPr kumimoji="1" lang="en-US" altLang="zh-CN" sz="18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18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kumimoji="1" lang="en-US" altLang="zh-CN" sz="18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d>
                      <m:dPr>
                        <m:ctrlPr>
                          <a:rPr kumimoji="1"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kumimoji="1" lang="en-US" altLang="zh-CN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kumimoji="1"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18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kumimoji="1" lang="en-US" altLang="zh-CN" sz="18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kumimoji="1" lang="en-US" altLang="zh-CN" sz="18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d>
                      <m:dPr>
                        <m:ctrlPr>
                          <a:rPr kumimoji="1"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kumimoji="1" lang="en-US" altLang="zh-CN" sz="1800" b="0" i="1" smtClean="0">
                        <a:latin typeface="Cambria Math" panose="02040503050406030204" pitchFamily="18" charset="0"/>
                      </a:rPr>
                      <m:t>+</m:t>
                    </m:r>
                    <m:nary>
                      <m:naryPr>
                        <m:chr m:val="∑"/>
                        <m:ctrlPr>
                          <a:rPr kumimoji="1"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1" lang="en-US" altLang="zh-CN" sz="18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kumimoji="1" lang="en-US" altLang="zh-CN" sz="18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kumimoji="1" lang="en-US" altLang="zh-CN" sz="180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sup>
                      <m:e>
                        <m:sSub>
                          <m:sSubPr>
                            <m:ctrlPr>
                              <a:rPr kumimoji="1" lang="en-US" altLang="zh-CN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kumimoji="1" lang="el-GR" altLang="zh-CN" sz="1800" i="1" smtClean="0">
                                <a:latin typeface="Cambria Math" panose="02040503050406030204" pitchFamily="18" charset="0"/>
                              </a:rPr>
                              <m:t>Υ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1" lang="en-US" altLang="zh-CN" sz="1800" i="1">
                                <a:latin typeface="Cambria Math" panose="02040503050406030204" pitchFamily="18" charset="0"/>
                              </a:rPr>
                              <m:t>jm</m:t>
                            </m:r>
                          </m:sub>
                        </m:sSub>
                        <m:r>
                          <a:rPr kumimoji="1" lang="en-US" altLang="zh-CN" sz="18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kumimoji="1" lang="en-US" altLang="zh-CN" sz="1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</m:e>
                    </m:nary>
                  </m:oMath>
                </a14:m>
                <a:r>
                  <a:rPr kumimoji="1" lang="en-US" altLang="zh-CN" sz="1800" b="0" dirty="0"/>
                  <a:t> </a:t>
                </a:r>
                <a14:m>
                  <m:oMath xmlns:m="http://schemas.openxmlformats.org/officeDocument/2006/math">
                    <m:r>
                      <m:rPr>
                        <m:brk m:alnAt="23"/>
                      </m:rPr>
                      <a:rPr kumimoji="1" lang="en-US" altLang="zh-CN" sz="1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m:rPr>
                        <m:nor/>
                      </m:rPr>
                      <a:rPr lang="en" altLang="zh-CN" sz="1800" dirty="0" smtClean="0"/>
                      <m:t>∈</m:t>
                    </m:r>
                    <m:sSub>
                      <m:sSubPr>
                        <m:ctrlPr>
                          <a:rPr lang="en" altLang="zh-CN" sz="18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</a:rPr>
                          <m:t>𝑗𝑚</m:t>
                        </m:r>
                      </m:sub>
                    </m:sSub>
                  </m:oMath>
                </a14:m>
                <a:r>
                  <a:rPr kumimoji="1" lang="en-US" altLang="zh-CN" sz="1800" dirty="0"/>
                  <a:t>)</a:t>
                </a:r>
              </a:p>
              <a:p>
                <a:pPr marL="0" indent="0">
                  <a:buNone/>
                </a:pPr>
                <a:r>
                  <a:rPr kumimoji="1" lang="zh-CN" altLang="en-US" sz="1800" dirty="0"/>
                  <a:t>（</a:t>
                </a:r>
                <a:r>
                  <a:rPr kumimoji="1" lang="en-US" altLang="zh-CN" sz="1800" dirty="0"/>
                  <a:t>3</a:t>
                </a:r>
                <a:r>
                  <a:rPr kumimoji="1" lang="zh-CN" altLang="en-US" sz="1800" dirty="0"/>
                  <a:t>）得到最终学习器</a:t>
                </a:r>
                <a:endParaRPr kumimoji="1" lang="en-US" altLang="zh-CN" sz="18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kumimoji="1" lang="en-US" altLang="zh-CN" sz="18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kumimoji="1"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kumimoji="1" lang="en-US" altLang="zh-CN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kumimoji="1"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18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kumimoji="1" lang="en-US" altLang="zh-CN" sz="18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  <m:d>
                      <m:dPr>
                        <m:ctrlPr>
                          <a:rPr kumimoji="1"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kumimoji="1" lang="en-US" altLang="zh-CN" sz="18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kumimoji="1" lang="en-US" altLang="zh-CN" sz="1800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18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kumimoji="1" lang="en-US" altLang="zh-CN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kumimoji="1"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kumimoji="1" lang="en-US" altLang="zh-CN" sz="1800" b="0" i="1" smtClean="0">
                        <a:latin typeface="Cambria Math" panose="02040503050406030204" pitchFamily="18" charset="0"/>
                      </a:rPr>
                      <m:t>+</m:t>
                    </m:r>
                    <m:nary>
                      <m:naryPr>
                        <m:chr m:val="∑"/>
                        <m:ctrlPr>
                          <a:rPr kumimoji="1"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1" lang="en-US" altLang="zh-CN" sz="18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kumimoji="1" lang="en-US" altLang="zh-CN" sz="18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kumimoji="1" lang="en-US" altLang="zh-CN" sz="18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kumimoji="1" lang="en-US" altLang="zh-CN" sz="18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kumimoji="1" lang="en-US" altLang="zh-CN" sz="18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kumimoji="1" lang="en-US" altLang="zh-CN" sz="18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kumimoji="1" lang="en-US" altLang="zh-CN" sz="1800" b="0" i="1" smtClean="0">
                                <a:latin typeface="Cambria Math" panose="02040503050406030204" pitchFamily="18" charset="0"/>
                              </a:rPr>
                              <m:t>𝐽</m:t>
                            </m:r>
                          </m:sup>
                          <m:e>
                            <m:sSub>
                              <m:sSubPr>
                                <m:ctrlPr>
                                  <a:rPr kumimoji="1" lang="en-US" altLang="zh-CN" sz="18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nor/>
                                  </m:rPr>
                                  <a:rPr kumimoji="1" lang="el-GR" altLang="zh-CN" sz="1800" i="1" smtClean="0">
                                    <a:latin typeface="Cambria Math" panose="02040503050406030204" pitchFamily="18" charset="0"/>
                                  </a:rPr>
                                  <m:t>Υ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kumimoji="1" lang="en-US" altLang="zh-CN" sz="1800" i="1">
                                    <a:latin typeface="Cambria Math" panose="02040503050406030204" pitchFamily="18" charset="0"/>
                                  </a:rPr>
                                  <m:t>jm</m:t>
                                </m:r>
                              </m:sub>
                            </m:sSub>
                            <m:r>
                              <a:rPr kumimoji="1" lang="en-US" altLang="zh-CN" sz="18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</m:nary>
                      </m:e>
                    </m:nary>
                  </m:oMath>
                </a14:m>
                <a:r>
                  <a:rPr kumimoji="1" lang="en-US" altLang="zh-CN" sz="1800" dirty="0"/>
                  <a:t>(</a:t>
                </a:r>
                <a14:m>
                  <m:oMath xmlns:m="http://schemas.openxmlformats.org/officeDocument/2006/math">
                    <m:r>
                      <m:rPr>
                        <m:brk m:alnAt="23"/>
                      </m:rPr>
                      <a:rPr kumimoji="1" lang="en-US" altLang="zh-CN" sz="1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m:rPr>
                        <m:nor/>
                      </m:rPr>
                      <a:rPr lang="en" altLang="zh-CN" sz="1800" dirty="0" smtClean="0"/>
                      <m:t>∈</m:t>
                    </m:r>
                    <m:sSub>
                      <m:sSubPr>
                        <m:ctrlPr>
                          <a:rPr lang="en" altLang="zh-CN" sz="18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</a:rPr>
                          <m:t>𝑗𝑚</m:t>
                        </m:r>
                      </m:sub>
                    </m:sSub>
                  </m:oMath>
                </a14:m>
                <a:r>
                  <a:rPr kumimoji="1" lang="en-US" altLang="zh-CN" sz="1800" dirty="0"/>
                  <a:t>)</a:t>
                </a:r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37A7302D-4C61-A349-908A-6C9FD8BCEEE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15232"/>
                <a:ext cx="10515600" cy="5177643"/>
              </a:xfrm>
              <a:blipFill>
                <a:blip r:embed="rId2"/>
                <a:stretch>
                  <a:fillRect l="-483" t="-7353" r="-121" b="-36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243177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805CAE7-ED57-8F43-A58F-0092542D3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一个简单实例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2141009-4D47-1544-B8F2-293BB409BA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99" y="1427966"/>
            <a:ext cx="11273082" cy="282982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3BF9561C-455E-314B-82F1-EE2BF0280197}"/>
                  </a:ext>
                </a:extLst>
              </p:cNvPr>
              <p:cNvSpPr txBox="1"/>
              <p:nvPr/>
            </p:nvSpPr>
            <p:spPr>
              <a:xfrm>
                <a:off x="400834" y="4484318"/>
                <a:ext cx="5005666" cy="28414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dirty="0"/>
                  <a:t>初始化弱学习器：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1" lang="en-US" altLang="zh-CN" i="1"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zh-CN" altLang="en-US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𝑎𝑟𝑔𝑚𝑖𝑛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nary>
                      <m:naryPr>
                        <m:chr m:val="∑"/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1"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kumimoji="1" lang="en-US" altLang="zh-CN" dirty="0"/>
              </a:p>
              <a:p>
                <a:r>
                  <a:rPr kumimoji="1" lang="zh-CN" altLang="en-US" dirty="0"/>
                  <a:t>对平方损失函数求导，令倒数等于</a:t>
                </a:r>
                <a:r>
                  <a:rPr kumimoji="1" lang="en-US" altLang="zh-CN" dirty="0"/>
                  <a:t>0:</a:t>
                </a:r>
                <a:endParaRPr kumimoji="1" lang="en-US" altLang="zh-CN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kumimoji="1" lang="en-US" altLang="zh-CN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f>
                          <m:f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nor/>
                              </m:rPr>
                              <a:rPr lang="zh-CN" altLang="en-US"/>
                              <m:t>∂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f>
                              <m:f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sSup>
                              <m:sSup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m:rPr>
                                <m:nor/>
                              </m:rPr>
                              <a:rPr lang="zh-CN" altLang="en-US"/>
                              <m:t>∂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den>
                        </m:f>
                      </m:e>
                    </m:nary>
                  </m:oMath>
                </a14:m>
                <a:r>
                  <a:rPr kumimoji="1" lang="en-US" altLang="zh-CN" dirty="0"/>
                  <a:t>=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kumimoji="1" lang="en-US" altLang="zh-CN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1" lang="en-US" altLang="zh-CN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kumimoji="1" lang="en-US" altLang="zh-CN" b="0" i="1" dirty="0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kumimoji="1" lang="en-US" altLang="zh-CN" b="0" i="1" dirty="0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a:rPr kumimoji="1" lang="en-US" altLang="zh-CN" b="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kumimoji="1" lang="en-US" altLang="zh-CN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kumimoji="1"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zh-CN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kumimoji="1" lang="en-US" altLang="zh-CN" dirty="0"/>
                  <a:t>=0</a:t>
                </a:r>
              </a:p>
              <a:p>
                <a:r>
                  <a:rPr kumimoji="1" lang="zh-CN" altLang="en-US" dirty="0"/>
                  <a:t>得到</a:t>
                </a:r>
                <a:r>
                  <a:rPr kumimoji="1" lang="en-US" altLang="zh-CN" dirty="0"/>
                  <a:t>c: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nary>
                            <m:naryPr>
                              <m:chr m:val="∑"/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</m:oMath>
                  </m:oMathPara>
                </a14:m>
                <a:endParaRPr kumimoji="1" lang="en-US" altLang="zh-CN" dirty="0"/>
              </a:p>
              <a:p>
                <a:pPr algn="ctr"/>
                <a:endParaRPr kumimoji="1" lang="en-US" altLang="zh-CN" dirty="0"/>
              </a:p>
              <a:p>
                <a:endParaRPr kumimoji="1" lang="en-US" altLang="zh-CN" dirty="0"/>
              </a:p>
              <a:p>
                <a:endParaRPr kumimoji="1" lang="zh-CN" altLang="en-US" dirty="0"/>
              </a:p>
            </p:txBody>
          </p:sp>
        </mc:Choice>
        <mc:Fallback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3BF9561C-455E-314B-82F1-EE2BF02801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834" y="4484318"/>
                <a:ext cx="5005666" cy="2841419"/>
              </a:xfrm>
              <a:prstGeom prst="rect">
                <a:avLst/>
              </a:prstGeom>
              <a:blipFill>
                <a:blip r:embed="rId3"/>
                <a:stretch>
                  <a:fillRect l="-1013" t="-142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492DA777-3812-5A4E-BF4C-4FF57610869E}"/>
                  </a:ext>
                </a:extLst>
              </p:cNvPr>
              <p:cNvSpPr txBox="1"/>
              <p:nvPr/>
            </p:nvSpPr>
            <p:spPr>
              <a:xfrm>
                <a:off x="5799551" y="4484318"/>
                <a:ext cx="5761630" cy="11721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dirty="0"/>
                  <a:t>因此初始化时，</a:t>
                </a:r>
                <a14:m>
                  <m:oMath xmlns:m="http://schemas.openxmlformats.org/officeDocument/2006/math">
                    <m:r>
                      <a:rPr kumimoji="1" lang="en-US" altLang="zh-CN" b="0" i="1" dirty="0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kumimoji="1" lang="zh-CN" altLang="en-US" dirty="0"/>
                  <a:t>取值为所有样本标签值的均值</a:t>
                </a:r>
                <a:endParaRPr kumimoji="1" lang="en-US" altLang="zh-CN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(1.1+1.3+1.7+1.8)</m:t>
                          </m:r>
                        </m:num>
                        <m:den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=1.475</m:t>
                      </m:r>
                    </m:oMath>
                  </m:oMathPara>
                </a14:m>
                <a:endParaRPr kumimoji="1" lang="en-US" altLang="zh-CN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=1.475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492DA777-3812-5A4E-BF4C-4FF5761086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9551" y="4484318"/>
                <a:ext cx="5761630" cy="1172116"/>
              </a:xfrm>
              <a:prstGeom prst="rect">
                <a:avLst/>
              </a:prstGeom>
              <a:blipFill>
                <a:blip r:embed="rId4"/>
                <a:stretch>
                  <a:fillRect l="-881" t="-2151" b="-32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图片 8">
            <a:extLst>
              <a:ext uri="{FF2B5EF4-FFF2-40B4-BE49-F238E27FC236}">
                <a16:creationId xmlns:a16="http://schemas.microsoft.com/office/drawing/2014/main" id="{21FE47E1-F339-2B44-AF8A-510DD24EEA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507270"/>
            <a:ext cx="12192000" cy="267121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6E182D3-02DE-514F-97CB-05C87B5912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64617" y="112071"/>
            <a:ext cx="3058583" cy="1276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185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B484D166-148D-DB46-A828-4F2657B9259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25465" y="322502"/>
                <a:ext cx="10515600" cy="6405676"/>
              </a:xfrm>
            </p:spPr>
            <p:txBody>
              <a:bodyPr>
                <a:normAutofit/>
              </a:bodyPr>
              <a:lstStyle/>
              <a:p>
                <a:r>
                  <a:rPr kumimoji="1" lang="zh-CN" altLang="en-US" dirty="0"/>
                  <a:t>将残差作为样本的真实值来训练若学习器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endParaRPr kumimoji="1" lang="en-US" altLang="zh-CN" b="0" dirty="0"/>
              </a:p>
              <a:p>
                <a:endParaRPr kumimoji="1" lang="en-US" altLang="zh-CN" dirty="0"/>
              </a:p>
              <a:p>
                <a:endParaRPr kumimoji="1" lang="en-US" altLang="zh-CN" dirty="0"/>
              </a:p>
              <a:p>
                <a:endParaRPr kumimoji="1" lang="en-US" altLang="zh-CN" dirty="0"/>
              </a:p>
              <a:p>
                <a:pPr marL="0" indent="0">
                  <a:buNone/>
                </a:pPr>
                <a:endParaRPr kumimoji="1" lang="zh-CN" altLang="en-US" dirty="0"/>
              </a:p>
              <a:p>
                <a:r>
                  <a:rPr kumimoji="1" lang="zh-CN" altLang="en-US" dirty="0"/>
                  <a:t>寻找回归树最佳划分点</a:t>
                </a:r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B484D166-148D-DB46-A828-4F2657B925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25465" y="322502"/>
                <a:ext cx="10515600" cy="6405676"/>
              </a:xfrm>
              <a:blipFill>
                <a:blip r:embed="rId2"/>
                <a:stretch>
                  <a:fillRect l="-965" t="-13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>
            <a:extLst>
              <a:ext uri="{FF2B5EF4-FFF2-40B4-BE49-F238E27FC236}">
                <a16:creationId xmlns:a16="http://schemas.microsoft.com/office/drawing/2014/main" id="{C286811A-5587-EE42-A542-868E7B45F3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775" y="719870"/>
            <a:ext cx="10237940" cy="220349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AAFAB72-04A8-7145-B95C-E2D3FB6AC4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4926" y="3301954"/>
            <a:ext cx="8976678" cy="327428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B10F28C-B45D-6349-A873-8DFC37787F8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3357429" y="3592809"/>
            <a:ext cx="5251671" cy="2841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141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AE1C91A-7184-D54B-8F21-7A0BCC2CC3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93511"/>
            <a:ext cx="10515600" cy="5883452"/>
          </a:xfrm>
        </p:spPr>
        <p:txBody>
          <a:bodyPr/>
          <a:lstStyle/>
          <a:p>
            <a:r>
              <a:rPr kumimoji="1" lang="zh-CN" altLang="en-US" dirty="0"/>
              <a:t>再划分左节点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pPr marL="0" indent="0">
              <a:buNone/>
            </a:pPr>
            <a:endParaRPr kumimoji="1" lang="en-US" altLang="zh-CN" dirty="0"/>
          </a:p>
          <a:p>
            <a:r>
              <a:rPr kumimoji="1" lang="zh-CN" altLang="en-US" dirty="0"/>
              <a:t>再划分右节点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06C2B06-5293-1D49-8366-58D6FA896E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681037"/>
            <a:ext cx="10405533" cy="221678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B5B0810-0A78-4544-A6FA-1B5D9FCF7F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3429000"/>
            <a:ext cx="10405533" cy="2181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475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EA149C-7C07-7C41-9A84-9EA7E3F6C9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第一棵树已生成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996F9C5-9DE2-CE45-9232-910C5374BF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48" y="1315836"/>
            <a:ext cx="6146753" cy="404570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28A22B7D-89D4-304E-9F74-99B150AB3BC8}"/>
                  </a:ext>
                </a:extLst>
              </p:cNvPr>
              <p:cNvSpPr txBox="1"/>
              <p:nvPr/>
            </p:nvSpPr>
            <p:spPr>
              <a:xfrm>
                <a:off x="6095999" y="643185"/>
                <a:ext cx="5729065" cy="6161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CN" altLang="en-US" sz="4400" smtClean="0">
                          <a:latin typeface="+mj-lt"/>
                          <a:ea typeface="+mj-ea"/>
                          <a:cs typeface="+mj-cs"/>
                        </a:rPr>
                        <m:t>给叶子节点赋值</m:t>
                      </m:r>
                    </m:oMath>
                  </m:oMathPara>
                </a14:m>
                <a:endParaRPr kumimoji="1" lang="en-US" altLang="zh-CN" sz="4400" dirty="0">
                  <a:latin typeface="+mj-lt"/>
                  <a:ea typeface="+mj-ea"/>
                  <a:cs typeface="+mj-cs"/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kumimoji="1" lang="el-GR" altLang="zh-CN" sz="2000" i="1">
                            <a:latin typeface="Cambria Math" panose="02040503050406030204" pitchFamily="18" charset="0"/>
                          </a:rPr>
                          <m:t>Υ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zh-CN" sz="2000" i="1">
                            <a:latin typeface="Cambria Math" panose="02040503050406030204" pitchFamily="18" charset="0"/>
                          </a:rPr>
                          <m:t>j</m:t>
                        </m:r>
                        <m:r>
                          <a:rPr kumimoji="1" lang="en-US" altLang="zh-CN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en-US" altLang="zh-CN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  <m:t>𝑎𝑟𝑔𝑚𝑖𝑛</m:t>
                        </m:r>
                      </m:e>
                      <m:sub>
                        <m:r>
                          <m:rPr>
                            <m:nor/>
                          </m:rPr>
                          <a:rPr kumimoji="1" lang="el-GR" altLang="zh-CN" sz="2000" i="1" smtClean="0">
                            <a:latin typeface="Cambria Math" panose="02040503050406030204" pitchFamily="18" charset="0"/>
                          </a:rPr>
                          <m:t>Υ</m:t>
                        </m:r>
                      </m:sub>
                    </m:sSub>
                    <m:nary>
                      <m:naryPr>
                        <m:chr m:val="∑"/>
                        <m:supHide m:val="on"/>
                        <m:ctrlP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kumimoji="1"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CN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" altLang="zh-CN" sz="2000" dirty="0" smtClean="0"/>
                          <m:t>∈</m:t>
                        </m:r>
                        <m:sSub>
                          <m:sSubPr>
                            <m:ctrlPr>
                              <a:rPr lang="en" altLang="zh-CN" sz="20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dirty="0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sz="2000" b="0" i="1" dirty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altLang="zh-CN" sz="2000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  <m:sup/>
                      <m:e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kumimoji="1"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0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zh-CN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kumimoji="1"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0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kumimoji="1" lang="en-US" altLang="zh-CN" sz="2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d>
                          <m:dPr>
                            <m:ctrlPr>
                              <a:rPr kumimoji="1"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zh-CN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kumimoji="1"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e>
                    </m:nary>
                    <m:r>
                      <m:rPr>
                        <m:nor/>
                      </m:rPr>
                      <a:rPr kumimoji="1" lang="el-GR" altLang="zh-CN" sz="2000" i="1" smtClean="0">
                        <a:latin typeface="Cambria Math" panose="02040503050406030204" pitchFamily="18" charset="0"/>
                      </a:rPr>
                      <m:t>Υ</m:t>
                    </m:r>
                  </m:oMath>
                </a14:m>
                <a:r>
                  <a:rPr kumimoji="1" lang="zh-CN" altLang="en-US" sz="2000" dirty="0"/>
                  <a:t> </a:t>
                </a:r>
                <a:r>
                  <a:rPr kumimoji="1" lang="en-US" altLang="zh-CN" sz="2000" dirty="0"/>
                  <a:t>)</a:t>
                </a:r>
              </a:p>
              <a:p>
                <a:pPr algn="ctr"/>
                <a:endParaRPr kumimoji="1" lang="en-US" altLang="zh-CN" sz="4400" dirty="0">
                  <a:latin typeface="+mj-lt"/>
                  <a:ea typeface="+mj-ea"/>
                  <a:cs typeface="+mj-cs"/>
                </a:endParaRPr>
              </a:p>
              <a:p>
                <a:pPr algn="ctr"/>
                <a:endParaRPr kumimoji="1" lang="en-US" altLang="zh-CN" sz="4400" dirty="0">
                  <a:latin typeface="+mj-lt"/>
                  <a:ea typeface="+mj-ea"/>
                  <a:cs typeface="+mj-cs"/>
                </a:endParaRPr>
              </a:p>
              <a:p>
                <a:pPr algn="ctr"/>
                <a:endParaRPr kumimoji="1" lang="en-US" altLang="zh-CN" sz="2800" dirty="0"/>
              </a:p>
              <a:p>
                <a:pPr algn="ctr"/>
                <a:r>
                  <a:rPr kumimoji="1" lang="zh-CN" altLang="en-US" sz="2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kumimoji="1" lang="el-GR" altLang="zh-CN" sz="2000" i="1">
                            <a:latin typeface="Cambria Math" panose="02040503050406030204" pitchFamily="18" charset="0"/>
                          </a:rPr>
                          <m:t>Υ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zh-CN" sz="2000" i="1">
                            <a:latin typeface="Cambria Math" panose="02040503050406030204" pitchFamily="18" charset="0"/>
                          </a:rPr>
                          <m:t>j</m:t>
                        </m:r>
                        <m:r>
                          <a:rPr kumimoji="1" lang="en-US" altLang="zh-CN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en-US" altLang="zh-CN" sz="20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kumimoji="1"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000" i="1">
                            <a:latin typeface="Cambria Math" panose="02040503050406030204" pitchFamily="18" charset="0"/>
                          </a:rPr>
                          <m:t>𝑎𝑟𝑔𝑚𝑖𝑛</m:t>
                        </m:r>
                      </m:e>
                      <m:sub>
                        <m:r>
                          <m:rPr>
                            <m:nor/>
                          </m:rPr>
                          <a:rPr kumimoji="1" lang="el-GR" altLang="zh-CN" sz="2000" i="1">
                            <a:latin typeface="Cambria Math" panose="02040503050406030204" pitchFamily="18" charset="0"/>
                          </a:rPr>
                          <m:t>Υ</m:t>
                        </m:r>
                      </m:sub>
                    </m:sSub>
                    <m:nary>
                      <m:naryPr>
                        <m:chr m:val="∑"/>
                        <m:supHide m:val="on"/>
                        <m:ctrlPr>
                          <a:rPr kumimoji="1" lang="en-US" altLang="zh-CN" sz="20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kumimoji="1"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CN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kumimoji="1" lang="en" altLang="zh-CN" sz="2000" i="1" dirty="0">
                            <a:latin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kumimoji="1" lang="en" altLang="zh-CN" sz="20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000" i="1" dirty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kumimoji="1" lang="en-US" altLang="zh-CN" sz="2000" i="1" dirty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kumimoji="1" lang="en-US" altLang="zh-CN" sz="20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  <m:sup/>
                      <m:e>
                        <m:sSup>
                          <m:sSupPr>
                            <m:ctrlPr>
                              <a:rPr kumimoji="1" lang="en-US" altLang="zh-CN" sz="200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sz="2000" b="0" i="1" dirty="0" smtClean="0"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kumimoji="1" lang="en-US" altLang="zh-CN" sz="2000" b="0" i="1" smtClean="0">
                                <a:latin typeface="Cambria Math" panose="02040503050406030204" pitchFamily="18" charset="0"/>
                              </a:rPr>
                              <m:t>1.1−</m:t>
                            </m:r>
                            <m:d>
                              <m:dPr>
                                <m:ctrlPr>
                                  <a:rPr kumimoji="1" lang="en-US" altLang="zh-CN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zh-CN" sz="2000" b="0" i="1" smtClean="0">
                                    <a:latin typeface="Cambria Math" panose="02040503050406030204" pitchFamily="18" charset="0"/>
                                  </a:rPr>
                                  <m:t>1.475+</m:t>
                                </m:r>
                                <m:r>
                                  <m:rPr>
                                    <m:nor/>
                                  </m:rPr>
                                  <a:rPr kumimoji="1" lang="el-GR" altLang="zh-CN" sz="2000" i="1" smtClean="0">
                                    <a:latin typeface="Cambria Math" panose="02040503050406030204" pitchFamily="18" charset="0"/>
                                  </a:rPr>
                                  <m:t>Υ</m:t>
                                </m:r>
                                <m:r>
                                  <a:rPr kumimoji="1" lang="zh-CN" altLang="en-US" sz="2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d>
                            <m:r>
                              <a:rPr kumimoji="1" lang="en-US" altLang="zh-CN" sz="2000" b="0" i="1" smtClean="0">
                                <a:latin typeface="Cambria Math" panose="02040503050406030204" pitchFamily="18" charset="0"/>
                              </a:rPr>
                              <m:t>]</m:t>
                            </m:r>
                          </m:e>
                          <m:sup>
                            <m:r>
                              <a:rPr kumimoji="1" lang="en-US" altLang="zh-CN" sz="20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kumimoji="1" lang="en-US" altLang="zh-CN" sz="2000" i="1" dirty="0">
                  <a:latin typeface="Cambria Math" panose="02040503050406030204" pitchFamily="18" charset="0"/>
                </a:endParaRPr>
              </a:p>
              <a:p>
                <a:pPr algn="ctr"/>
                <a:endParaRPr kumimoji="1" lang="en-US" altLang="zh-CN" sz="2000" i="1" dirty="0">
                  <a:latin typeface="Cambria Math" panose="02040503050406030204" pitchFamily="18" charset="0"/>
                </a:endParaRPr>
              </a:p>
              <a:p>
                <a:pPr algn="ctr"/>
                <a:endParaRPr kumimoji="1" lang="en-US" altLang="zh-CN" sz="2000" i="1" dirty="0">
                  <a:latin typeface="Cambria Math" panose="02040503050406030204" pitchFamily="18" charset="0"/>
                </a:endParaRPr>
              </a:p>
              <a:p>
                <a:pPr algn="ctr"/>
                <a:endParaRPr kumimoji="1" lang="en-US" altLang="zh-CN" sz="2000" i="1" dirty="0">
                  <a:latin typeface="Cambria Math" panose="02040503050406030204" pitchFamily="18" charset="0"/>
                </a:endParaRPr>
              </a:p>
              <a:p>
                <a:pPr algn="ctr"/>
                <a:endParaRPr kumimoji="1" lang="en-US" altLang="zh-CN" sz="2000" i="1" dirty="0">
                  <a:latin typeface="Cambria Math" panose="02040503050406030204" pitchFamily="18" charset="0"/>
                </a:endParaRPr>
              </a:p>
              <a:p>
                <a:pPr algn="ctr"/>
                <a:endParaRPr kumimoji="1" lang="en-US" altLang="zh-CN" sz="2000" i="1" dirty="0">
                  <a:latin typeface="Cambria Math" panose="02040503050406030204" pitchFamily="18" charset="0"/>
                </a:endParaRPr>
              </a:p>
              <a:p>
                <a:pPr algn="ctr"/>
                <a:endParaRPr kumimoji="1" lang="en-US" altLang="zh-CN" sz="2000" i="1" dirty="0">
                  <a:latin typeface="Cambria Math" panose="02040503050406030204" pitchFamily="18" charset="0"/>
                </a:endParaRPr>
              </a:p>
              <a:p>
                <a:pPr algn="ctr"/>
                <a:endParaRPr kumimoji="1" lang="en-US" altLang="zh-CN" sz="2000" i="1" dirty="0">
                  <a:latin typeface="Cambria Math" panose="02040503050406030204" pitchFamily="18" charset="0"/>
                </a:endParaRPr>
              </a:p>
              <a:p>
                <a:pPr algn="ctr"/>
                <a:endParaRPr kumimoji="1" lang="en-US" altLang="zh-CN" sz="2000" b="0" i="1" dirty="0">
                  <a:latin typeface="Cambria Math" panose="02040503050406030204" pitchFamily="18" charset="0"/>
                </a:endParaRPr>
              </a:p>
              <a:p>
                <a:pPr algn="ctr"/>
                <a:endParaRPr kumimoji="1" lang="en-US" altLang="zh-CN" sz="2000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28A22B7D-89D4-304E-9F74-99B150AB3B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5999" y="643185"/>
                <a:ext cx="5729065" cy="6161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>
            <a:extLst>
              <a:ext uri="{FF2B5EF4-FFF2-40B4-BE49-F238E27FC236}">
                <a16:creationId xmlns:a16="http://schemas.microsoft.com/office/drawing/2014/main" id="{C95981C2-6F7C-8748-84CA-09201CFD6A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0801" y="1841398"/>
            <a:ext cx="5531555" cy="160000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192BE3B-7AD0-E44E-AE08-AFC53D6B9E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08800" y="3957028"/>
            <a:ext cx="3937000" cy="22733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1DC1C359-1CFB-E141-A0B7-3EE42D8BA8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6936" y="1387238"/>
            <a:ext cx="5977471" cy="390290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5FE4AB33-D8BB-904D-AD37-45A9F3C91E4F}"/>
                  </a:ext>
                </a:extLst>
              </p:cNvPr>
              <p:cNvSpPr txBox="1"/>
              <p:nvPr/>
            </p:nvSpPr>
            <p:spPr>
              <a:xfrm>
                <a:off x="3355671" y="6241387"/>
                <a:ext cx="9708492" cy="6914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dirty="0"/>
                  <a:t>更新强学习器：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kumimoji="1"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kumimoji="1" lang="zh-CN" altLang="en-US" b="0" i="1" smtClean="0">
                        <a:latin typeface="Cambria Math" panose="02040503050406030204" pitchFamily="18" charset="0"/>
                      </a:rPr>
                      <m:t>∗</m:t>
                    </m:r>
                    <m:nary>
                      <m:naryPr>
                        <m:chr m:val="∑"/>
                        <m:ctrlPr>
                          <a:rPr kumimoji="1" lang="en-US" altLang="zh-CN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1" lang="en-US" altLang="zh-CN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  <m:e>
                        <m:sSub>
                          <m:sSub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kumimoji="1" lang="el-GR" altLang="zh-CN" i="1">
                                <a:latin typeface="Cambria Math" panose="02040503050406030204" pitchFamily="18" charset="0"/>
                              </a:rPr>
                              <m:t>Υ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j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(</m:t>
                        </m:r>
                      </m:e>
                    </m:nary>
                  </m:oMath>
                </a14:m>
                <a:r>
                  <a:rPr kumimoji="1" lang="en-US" altLang="zh-CN" dirty="0"/>
                  <a:t> </a:t>
                </a:r>
                <a14:m>
                  <m:oMath xmlns:m="http://schemas.openxmlformats.org/officeDocument/2006/math">
                    <m:r>
                      <m:rPr>
                        <m:brk m:alnAt="23"/>
                      </m:rPr>
                      <a:rPr kumimoji="1" lang="en-US" altLang="zh-CN" i="1">
                        <a:latin typeface="Cambria Math" panose="02040503050406030204" pitchFamily="18" charset="0"/>
                      </a:rPr>
                      <m:t>𝑥</m:t>
                    </m:r>
                    <m:r>
                      <m:rPr>
                        <m:nor/>
                      </m:rPr>
                      <a:rPr lang="en" altLang="zh-CN" dirty="0"/>
                      <m:t>∈</m:t>
                    </m:r>
                    <m:sSub>
                      <m:sSubPr>
                        <m:ctrlPr>
                          <a:rPr lang="en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1" lang="en-US" altLang="zh-CN" dirty="0"/>
                  <a:t>)</a:t>
                </a:r>
              </a:p>
              <a:p>
                <a:endParaRPr kumimoji="1" lang="zh-CN" altLang="en-US" dirty="0"/>
              </a:p>
            </p:txBody>
          </p:sp>
        </mc:Choice>
        <mc:Fallback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5FE4AB33-D8BB-904D-AD37-45A9F3C91E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5671" y="6241387"/>
                <a:ext cx="9708492" cy="691471"/>
              </a:xfrm>
              <a:prstGeom prst="rect">
                <a:avLst/>
              </a:prstGeom>
              <a:blipFill>
                <a:blip r:embed="rId7"/>
                <a:stretch>
                  <a:fillRect l="-523" t="-57143" b="-446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26091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F4319C-E238-364E-8360-6FEDF30ED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最终生成</a:t>
            </a:r>
            <a:r>
              <a:rPr kumimoji="1" lang="en-US" altLang="zh-CN" dirty="0"/>
              <a:t>5</a:t>
            </a:r>
            <a:r>
              <a:rPr kumimoji="1" lang="zh-CN" altLang="en-US" dirty="0"/>
              <a:t>棵树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7E47A4F-F917-544F-A033-CD64BEDC8F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389" y="1300767"/>
            <a:ext cx="2324100" cy="193508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5D1BFF6-CB44-9549-9152-F5EE1961BB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0490" y="1300769"/>
            <a:ext cx="2324100" cy="193508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3128ADC-19B4-104B-A8F4-C166223FA3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4495" y="1300767"/>
            <a:ext cx="2324100" cy="193508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BB8351B-FB2D-2847-B3BD-03795D120D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48689" y="1300767"/>
            <a:ext cx="2324101" cy="193508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C07110C-5955-FA43-B220-EF129F21A95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72788" y="1300767"/>
            <a:ext cx="2324101" cy="1935089"/>
          </a:xfrm>
          <a:prstGeom prst="rect">
            <a:avLst/>
          </a:prstGeom>
        </p:spPr>
      </p:pic>
      <p:cxnSp>
        <p:nvCxnSpPr>
          <p:cNvPr id="10" name="直线连接符 9">
            <a:extLst>
              <a:ext uri="{FF2B5EF4-FFF2-40B4-BE49-F238E27FC236}">
                <a16:creationId xmlns:a16="http://schemas.microsoft.com/office/drawing/2014/main" id="{7530A19A-B9D6-E746-9588-81BBACC60CA4}"/>
              </a:ext>
            </a:extLst>
          </p:cNvPr>
          <p:cNvCxnSpPr/>
          <p:nvPr/>
        </p:nvCxnSpPr>
        <p:spPr>
          <a:xfrm>
            <a:off x="2500489" y="1234622"/>
            <a:ext cx="0" cy="22665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线连接符 10">
            <a:extLst>
              <a:ext uri="{FF2B5EF4-FFF2-40B4-BE49-F238E27FC236}">
                <a16:creationId xmlns:a16="http://schemas.microsoft.com/office/drawing/2014/main" id="{089FF046-8AD6-DF4A-AEA3-5B82B3B56D8C}"/>
              </a:ext>
            </a:extLst>
          </p:cNvPr>
          <p:cNvCxnSpPr/>
          <p:nvPr/>
        </p:nvCxnSpPr>
        <p:spPr>
          <a:xfrm>
            <a:off x="4824590" y="1234622"/>
            <a:ext cx="0" cy="22665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线连接符 11">
            <a:extLst>
              <a:ext uri="{FF2B5EF4-FFF2-40B4-BE49-F238E27FC236}">
                <a16:creationId xmlns:a16="http://schemas.microsoft.com/office/drawing/2014/main" id="{B666886C-A0A9-9247-A50E-94E94EF007A1}"/>
              </a:ext>
            </a:extLst>
          </p:cNvPr>
          <p:cNvCxnSpPr/>
          <p:nvPr/>
        </p:nvCxnSpPr>
        <p:spPr>
          <a:xfrm>
            <a:off x="7098595" y="1234622"/>
            <a:ext cx="0" cy="22665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线连接符 12">
            <a:extLst>
              <a:ext uri="{FF2B5EF4-FFF2-40B4-BE49-F238E27FC236}">
                <a16:creationId xmlns:a16="http://schemas.microsoft.com/office/drawing/2014/main" id="{3BC50969-3561-2147-AD27-44057A436735}"/>
              </a:ext>
            </a:extLst>
          </p:cNvPr>
          <p:cNvCxnSpPr/>
          <p:nvPr/>
        </p:nvCxnSpPr>
        <p:spPr>
          <a:xfrm>
            <a:off x="9472788" y="1186643"/>
            <a:ext cx="0" cy="22665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A57F05A0-0FFA-1142-AC34-46E57689F702}"/>
                  </a:ext>
                </a:extLst>
              </p:cNvPr>
              <p:cNvSpPr txBox="1"/>
              <p:nvPr/>
            </p:nvSpPr>
            <p:spPr>
              <a:xfrm>
                <a:off x="306210" y="3567290"/>
                <a:ext cx="9561689" cy="20665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 dirty="0"/>
                  <a:t>得到最后的强学习器：</a:t>
                </a:r>
                <a:endParaRPr lang="en-US" altLang="zh-CN" sz="2000" dirty="0"/>
              </a:p>
              <a:p>
                <a14:m>
                  <m:oMath xmlns:m="http://schemas.openxmlformats.org/officeDocument/2006/math">
                    <m:r>
                      <a:rPr lang="en-US" altLang="zh-CN" sz="2000"/>
                      <m:t>𝑓</m:t>
                    </m:r>
                    <m:d>
                      <m:dPr>
                        <m:ctrlPr>
                          <a:rPr lang="en-US" altLang="zh-CN" sz="2000"/>
                        </m:ctrlPr>
                      </m:dPr>
                      <m:e>
                        <m:r>
                          <a:rPr lang="en-US" altLang="zh-CN" sz="2000"/>
                          <m:t>𝑥</m:t>
                        </m:r>
                      </m:e>
                    </m:d>
                    <m:r>
                      <a:rPr lang="en-US" altLang="zh-CN" sz="2000"/>
                      <m:t>=</m:t>
                    </m:r>
                    <m:sSub>
                      <m:sSubPr>
                        <m:ctrlPr>
                          <a:rPr lang="en-US" altLang="zh-CN" sz="2000"/>
                        </m:ctrlPr>
                      </m:sSubPr>
                      <m:e>
                        <m:r>
                          <a:rPr lang="en-US" altLang="zh-CN" sz="2000"/>
                          <m:t>𝑓</m:t>
                        </m:r>
                      </m:e>
                      <m:sub>
                        <m:r>
                          <a:rPr lang="en-US" altLang="zh-CN" sz="2000"/>
                          <m:t>5</m:t>
                        </m:r>
                      </m:sub>
                    </m:sSub>
                    <m:d>
                      <m:dPr>
                        <m:ctrlPr>
                          <a:rPr lang="en-US" altLang="zh-CN" sz="2000"/>
                        </m:ctrlPr>
                      </m:dPr>
                      <m:e>
                        <m:r>
                          <a:rPr lang="en-US" altLang="zh-CN" sz="2000"/>
                          <m:t>𝑥</m:t>
                        </m:r>
                      </m:e>
                    </m:d>
                    <m:r>
                      <a:rPr lang="en-US" altLang="zh-CN" sz="2000"/>
                      <m:t>=</m:t>
                    </m:r>
                  </m:oMath>
                </a14:m>
                <a:r>
                  <a:rPr lang="en-US" altLang="zh-CN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/>
                        </m:ctrlPr>
                      </m:sSubPr>
                      <m:e>
                        <m:r>
                          <a:rPr lang="en-US" altLang="zh-CN" sz="2000"/>
                          <m:t>𝑓</m:t>
                        </m:r>
                      </m:e>
                      <m:sub>
                        <m:r>
                          <a:rPr lang="en-US" altLang="zh-CN" sz="2000"/>
                          <m:t>0</m:t>
                        </m:r>
                      </m:sub>
                    </m:sSub>
                    <m:d>
                      <m:dPr>
                        <m:ctrlPr>
                          <a:rPr lang="en-US" altLang="zh-CN" sz="2000"/>
                        </m:ctrlPr>
                      </m:dPr>
                      <m:e>
                        <m:r>
                          <a:rPr lang="en-US" altLang="zh-CN" sz="2000"/>
                          <m:t>𝑥</m:t>
                        </m:r>
                      </m:e>
                    </m:d>
                    <m:r>
                      <a:rPr lang="en-US" altLang="zh-CN" sz="2000"/>
                      <m:t>+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𝑙𝑟</m:t>
                    </m:r>
                    <m:r>
                      <a:rPr lang="zh-CN" altLang="en-US" sz="2000" b="0" i="1" smtClean="0">
                        <a:latin typeface="Cambria Math" panose="02040503050406030204" pitchFamily="18" charset="0"/>
                      </a:rPr>
                      <m:t>∗</m:t>
                    </m:r>
                    <m:nary>
                      <m:naryPr>
                        <m:chr m:val="∑"/>
                        <m:ctrlPr>
                          <a:rPr lang="en-US" altLang="zh-CN" sz="2000"/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000"/>
                          <m:t>𝑚</m:t>
                        </m:r>
                        <m:r>
                          <a:rPr lang="en-US" altLang="zh-CN" sz="2000"/>
                          <m:t>=</m:t>
                        </m:r>
                        <m:r>
                          <a:rPr lang="en-US" altLang="zh-CN" sz="2000"/>
                          <m:t>1</m:t>
                        </m:r>
                      </m:sub>
                      <m:sup>
                        <m:r>
                          <a:rPr lang="en-US" altLang="zh-CN" sz="2000"/>
                          <m:t>5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en-US" altLang="zh-CN" sz="2000"/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zh-CN" sz="2000"/>
                              <m:t>𝑗</m:t>
                            </m:r>
                            <m:r>
                              <a:rPr lang="en-US" altLang="zh-CN" sz="2000"/>
                              <m:t>=1</m:t>
                            </m:r>
                          </m:sub>
                          <m:sup>
                            <m:r>
                              <a:rPr lang="en-US" altLang="zh-CN" sz="2000"/>
                              <m:t>4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altLang="zh-CN" sz="2000"/>
                                </m:ctrlPr>
                              </m:sSubPr>
                              <m:e>
                                <m:r>
                                  <m:rPr>
                                    <m:nor/>
                                  </m:rPr>
                                  <a:rPr lang="el-GR" altLang="zh-CN" sz="2000"/>
                                  <m:t>Υ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altLang="zh-CN" sz="2000"/>
                                  <m:t>jm</m:t>
                                </m:r>
                              </m:sub>
                            </m:sSub>
                            <m:r>
                              <a:rPr lang="en-US" altLang="zh-CN" sz="2000"/>
                              <m:t>𝐼</m:t>
                            </m:r>
                          </m:e>
                        </m:nary>
                      </m:e>
                    </m:nary>
                  </m:oMath>
                </a14:m>
                <a:r>
                  <a:rPr lang="en-US" altLang="zh-CN" sz="2000" dirty="0"/>
                  <a:t>(</a:t>
                </a:r>
                <a14:m>
                  <m:oMath xmlns:m="http://schemas.openxmlformats.org/officeDocument/2006/math">
                    <m:r>
                      <m:rPr>
                        <m:brk m:alnAt="23"/>
                      </m:rPr>
                      <a:rPr lang="en-US" altLang="zh-CN" sz="2000"/>
                      <m:t>𝑥</m:t>
                    </m:r>
                    <m:r>
                      <m:rPr>
                        <m:nor/>
                      </m:rPr>
                      <a:rPr lang="en" altLang="zh-CN" sz="2000" dirty="0"/>
                      <m:t>∈</m:t>
                    </m:r>
                    <m:sSub>
                      <m:sSubPr>
                        <m:ctrlPr>
                          <a:rPr lang="en" altLang="zh-CN" sz="2000" dirty="0"/>
                        </m:ctrlPr>
                      </m:sSubPr>
                      <m:e>
                        <m:r>
                          <a:rPr lang="en-US" altLang="zh-CN" sz="2000" dirty="0"/>
                          <m:t>𝑅</m:t>
                        </m:r>
                      </m:e>
                      <m:sub>
                        <m:r>
                          <a:rPr lang="en-US" altLang="zh-CN" sz="2000" dirty="0"/>
                          <m:t>𝑗𝑚</m:t>
                        </m:r>
                      </m:sub>
                    </m:sSub>
                  </m:oMath>
                </a14:m>
                <a:r>
                  <a:rPr lang="en-US" altLang="zh-CN" sz="2000" dirty="0"/>
                  <a:t>)</a:t>
                </a:r>
              </a:p>
              <a:p>
                <a:r>
                  <a:rPr lang="zh-CN" altLang="en-US" sz="2000" dirty="0"/>
                  <a:t>预测新样本：</a:t>
                </a:r>
                <a:endParaRPr lang="en-US" altLang="zh-CN" sz="2000" dirty="0"/>
              </a:p>
              <a:p>
                <a:endParaRPr lang="en-US" altLang="zh-CN" sz="2000" dirty="0"/>
              </a:p>
              <a:p>
                <a:endParaRPr kumimoji="1" lang="zh-CN" altLang="en-US" sz="4400" dirty="0">
                  <a:latin typeface="+mj-lt"/>
                  <a:ea typeface="+mj-ea"/>
                  <a:cs typeface="+mj-cs"/>
                </a:endParaRPr>
              </a:p>
            </p:txBody>
          </p:sp>
        </mc:Choice>
        <mc:Fallback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A57F05A0-0FFA-1142-AC34-46E57689F7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210" y="3567290"/>
                <a:ext cx="9561689" cy="2066528"/>
              </a:xfrm>
              <a:prstGeom prst="rect">
                <a:avLst/>
              </a:prstGeom>
              <a:blipFill>
                <a:blip r:embed="rId8"/>
                <a:stretch>
                  <a:fillRect l="-664" t="-67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图片 16">
            <a:extLst>
              <a:ext uri="{FF2B5EF4-FFF2-40B4-BE49-F238E27FC236}">
                <a16:creationId xmlns:a16="http://schemas.microsoft.com/office/drawing/2014/main" id="{69F8C475-0B6B-DA41-AD21-72E1B30803C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1780" y="4639498"/>
            <a:ext cx="5794220" cy="1772591"/>
          </a:xfrm>
          <a:prstGeom prst="rect">
            <a:avLst/>
          </a:prstGeom>
        </p:spPr>
      </p:pic>
      <p:sp>
        <p:nvSpPr>
          <p:cNvPr id="18" name="椭圆 17">
            <a:extLst>
              <a:ext uri="{FF2B5EF4-FFF2-40B4-BE49-F238E27FC236}">
                <a16:creationId xmlns:a16="http://schemas.microsoft.com/office/drawing/2014/main" id="{DC861F15-E725-F043-A05D-7D579F9CDCDB}"/>
              </a:ext>
            </a:extLst>
          </p:cNvPr>
          <p:cNvSpPr/>
          <p:nvPr/>
        </p:nvSpPr>
        <p:spPr>
          <a:xfrm>
            <a:off x="1377244" y="2946400"/>
            <a:ext cx="541867" cy="28945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CBFEE396-C76C-6543-830E-88FDF3D0556D}"/>
              </a:ext>
            </a:extLst>
          </p:cNvPr>
          <p:cNvSpPr/>
          <p:nvPr/>
        </p:nvSpPr>
        <p:spPr>
          <a:xfrm>
            <a:off x="3662540" y="2946399"/>
            <a:ext cx="541867" cy="28945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3F4D715B-065D-0D40-AE89-1F5E859DB852}"/>
              </a:ext>
            </a:extLst>
          </p:cNvPr>
          <p:cNvSpPr/>
          <p:nvPr/>
        </p:nvSpPr>
        <p:spPr>
          <a:xfrm>
            <a:off x="5959122" y="2934318"/>
            <a:ext cx="541867" cy="28945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41E285AA-539F-384A-B663-82198DE98C84}"/>
              </a:ext>
            </a:extLst>
          </p:cNvPr>
          <p:cNvSpPr/>
          <p:nvPr/>
        </p:nvSpPr>
        <p:spPr>
          <a:xfrm>
            <a:off x="8333314" y="2946398"/>
            <a:ext cx="541867" cy="28945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8B639DDD-F79F-7149-A42A-F60953CC2F32}"/>
              </a:ext>
            </a:extLst>
          </p:cNvPr>
          <p:cNvSpPr/>
          <p:nvPr/>
        </p:nvSpPr>
        <p:spPr>
          <a:xfrm>
            <a:off x="10657415" y="2934317"/>
            <a:ext cx="541867" cy="28945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26FF6EB1-9480-6A4E-9A20-87A523809249}"/>
                  </a:ext>
                </a:extLst>
              </p:cNvPr>
              <p:cNvSpPr txBox="1"/>
              <p:nvPr/>
            </p:nvSpPr>
            <p:spPr>
              <a:xfrm>
                <a:off x="6802615" y="3928533"/>
                <a:ext cx="4858807" cy="22892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dirty="0"/>
                  <a:t>最终预测结果：</a:t>
                </a:r>
                <a:endParaRPr kumimoji="1" lang="en-US" altLang="zh-CN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=1.475+0.1</m:t>
                      </m:r>
                      <m:r>
                        <a:rPr lang="zh-CN" alt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0.225+0.2025+0.1823+0.1640+0.1476</m:t>
                          </m:r>
                        </m:e>
                      </m:d>
                    </m:oMath>
                  </m:oMathPara>
                </a14:m>
                <a:endParaRPr lang="en-US" altLang="zh-CN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b="0" i="1" smtClean="0">
                          <a:latin typeface="Cambria Math" panose="02040503050406030204" pitchFamily="18" charset="0"/>
                        </a:rPr>
                        <m:t>        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=1.56714</m:t>
                      </m:r>
                    </m:oMath>
                  </m:oMathPara>
                </a14:m>
                <a:endParaRPr lang="en-US" altLang="zh-CN" b="0" dirty="0"/>
              </a:p>
              <a:p>
                <a:endParaRPr kumimoji="1" lang="en-US" altLang="zh-CN" dirty="0"/>
              </a:p>
              <a:p>
                <a:endParaRPr kumimoji="1" lang="zh-CN" altLang="en-US" dirty="0"/>
              </a:p>
            </p:txBody>
          </p:sp>
        </mc:Choice>
        <mc:Fallback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26FF6EB1-9480-6A4E-9A20-87A5238092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2615" y="3928533"/>
                <a:ext cx="4858807" cy="2289281"/>
              </a:xfrm>
              <a:prstGeom prst="rect">
                <a:avLst/>
              </a:prstGeom>
              <a:blipFill>
                <a:blip r:embed="rId10"/>
                <a:stretch>
                  <a:fillRect l="-1044" t="-54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3057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  <p:bldP spid="21" grpId="0" animBg="1"/>
      <p:bldP spid="22" grpId="0" animBg="1"/>
      <p:bldP spid="2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4317993-EA23-D84B-8455-630E650C9E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XGBOOST</a:t>
            </a:r>
            <a:r>
              <a:rPr kumimoji="1" lang="zh-CN" altLang="en-US" dirty="0"/>
              <a:t> 对比 </a:t>
            </a:r>
            <a:r>
              <a:rPr kumimoji="1" lang="en-US" altLang="zh-CN" dirty="0"/>
              <a:t>GBDT</a:t>
            </a:r>
            <a:endParaRPr kumimoji="1"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F8F62BF5-0003-4447-B6C5-B995A22E39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04585" y="1690688"/>
            <a:ext cx="1038283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640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BF5535-29E1-BF4E-BAA4-B8E1762D5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XGBOOST</a:t>
            </a:r>
            <a:endParaRPr kumimoji="1"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FDFF3E36-B338-114C-8D69-C207841EF5E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r>
                  <a:rPr kumimoji="1" lang="zh-CN" altLang="en-US" dirty="0"/>
                  <a:t>考虑正则化项，目标函数如下</a:t>
                </a:r>
                <a:endParaRPr kumimoji="1" lang="en-US" altLang="zh-CN" dirty="0"/>
              </a:p>
              <a:p>
                <a:pPr marL="0" indent="0" algn="ctr">
                  <a:buNone/>
                </a:pPr>
                <a:r>
                  <a:rPr kumimoji="1" lang="zh-CN" altLang="en-US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𝐿</m:t>
                    </m:r>
                    <m:r>
                      <m:rPr>
                        <m:nor/>
                      </m:rPr>
                      <a:rPr kumimoji="1" lang="en-US" altLang="zh-CN" i="1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nor/>
                      </m:rPr>
                      <a:rPr kumimoji="1" lang="el-GR" altLang="zh-CN" i="1">
                        <a:latin typeface="Cambria Math" panose="02040503050406030204" pitchFamily="18" charset="0"/>
                      </a:rPr>
                      <m:t>Φ</m:t>
                    </m:r>
                    <m:r>
                      <m:rPr>
                        <m:nor/>
                      </m:rPr>
                      <a:rPr kumimoji="1" lang="en-US" altLang="zh-CN" i="1">
                        <a:latin typeface="Cambria Math" panose="02040503050406030204" pitchFamily="18" charset="0"/>
                      </a:rPr>
                      <m:t>)=</m:t>
                    </m:r>
                    <m:nary>
                      <m:naryPr>
                        <m:chr m:val="∑"/>
                        <m:supHide m:val="on"/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kumimoji="1"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, </m:t>
                        </m:r>
                      </m:e>
                    </m:nary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)+</m:t>
                    </m:r>
                    <m:nary>
                      <m:naryPr>
                        <m:chr m:val="∑"/>
                        <m:supHide m:val="on"/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kumimoji="1"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/>
                      <m:e>
                        <m:r>
                          <m:rPr>
                            <m:nor/>
                          </m:rPr>
                          <a:rPr kumimoji="1" lang="el-GR" altLang="zh-CN" i="1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</m:nary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kumimoji="1"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zh-CN" altLang="en-US" i="1" dirty="0">
                    <a:latin typeface="Cambria Math" panose="02040503050406030204" pitchFamily="18" charset="0"/>
                  </a:rPr>
                  <a:t> </a:t>
                </a:r>
                <a:r>
                  <a:rPr kumimoji="1" lang="zh-CN" altLang="en-US" dirty="0"/>
                  <a:t>其中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kumimoji="1" lang="el-GR" altLang="zh-CN" i="1">
                        <a:latin typeface="Cambria Math" panose="02040503050406030204" pitchFamily="18" charset="0"/>
                      </a:rPr>
                      <m:t>Ω</m:t>
                    </m:r>
                    <m:d>
                      <m:d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kumimoji="1" lang="el-GR" altLang="zh-CN" i="1">
                        <a:latin typeface="Cambria Math" panose="02040503050406030204" pitchFamily="18" charset="0"/>
                      </a:rPr>
                      <m:t>γ</m:t>
                    </m:r>
                  </m:oMath>
                </a14:m>
                <a:r>
                  <a:rPr kumimoji="1" lang="en-US" altLang="zh-CN" i="1" dirty="0">
                    <a:latin typeface="Cambria Math" panose="02040503050406030204" pitchFamily="18" charset="0"/>
                  </a:rPr>
                  <a:t>T+</a:t>
                </a:r>
                <a:r>
                  <a:rPr kumimoji="1" lang="zh-CN" altLang="en-US" i="1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m:rPr>
                        <m:nor/>
                      </m:rPr>
                      <a:rPr kumimoji="1" lang="el-GR" altLang="zh-CN" i="1">
                        <a:latin typeface="Cambria Math" panose="02040503050406030204" pitchFamily="18" charset="0"/>
                      </a:rPr>
                      <m:t>λ</m:t>
                    </m:r>
                    <m:sSup>
                      <m:sSupPr>
                        <m:ctrlPr>
                          <a:rPr kumimoji="1" lang="el-GR" altLang="zh-C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kumimoji="1" lang="zh-CN" altLang="en-US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zh-CN" dirty="0" smtClean="0"/>
                          <m:t>||</m:t>
                        </m:r>
                        <m:r>
                          <m:rPr>
                            <m:nor/>
                          </m:rPr>
                          <a:rPr lang="el-GR" altLang="zh-CN" dirty="0" smtClean="0"/>
                          <m:t>ω</m:t>
                        </m:r>
                        <m:r>
                          <m:rPr>
                            <m:nor/>
                          </m:rPr>
                          <a:rPr lang="en-US" altLang="zh-CN" dirty="0" smtClean="0"/>
                          <m:t>||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kumimoji="1" lang="en-US" altLang="zh-CN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:endParaRPr kumimoji="1" lang="en-US" altLang="zh-CN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1" lang="en-US" altLang="zh-CN" i="1" dirty="0">
                    <a:latin typeface="Cambria Math" panose="02040503050406030204" pitchFamily="18" charset="0"/>
                  </a:rPr>
                  <a:t>=</a:t>
                </a:r>
                <a:r>
                  <a:rPr kumimoji="1" lang="el-GR" altLang="zh-CN" dirty="0"/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kumimoji="1" lang="el-GR" altLang="zh-CN" i="1">
                        <a:latin typeface="Cambria Math" panose="02040503050406030204" pitchFamily="18" charset="0"/>
                      </a:rPr>
                      <m:t>Φ</m:t>
                    </m:r>
                    <m:r>
                      <m:rPr>
                        <m:nor/>
                      </m:rPr>
                      <a:rPr kumimoji="1"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kumimoji="1"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zh-CN" i="1" dirty="0">
                    <a:latin typeface="Cambria Math" panose="02040503050406030204" pitchFamily="18" charset="0"/>
                  </a:rPr>
                  <a:t>=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kumimoji="1" lang="en-US" altLang="zh-CN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1" lang="en-US" altLang="zh-CN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kumimoji="1" lang="en-US" altLang="zh-CN" b="0" i="1" dirty="0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kumimoji="1" lang="en-US" altLang="zh-CN" b="0" i="1" dirty="0" smtClean="0"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sSub>
                          <m:sSubPr>
                            <m:ctrlPr>
                              <a:rPr kumimoji="1"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</m:e>
                    </m:nary>
                    <m:sSub>
                      <m:sSubPr>
                        <m:ctrlPr>
                          <a:rPr kumimoji="1"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en-US" altLang="zh-CN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kumimoji="1" lang="en-US" altLang="zh-CN" dirty="0"/>
              </a:p>
              <a:p>
                <a:pPr marL="0" indent="0">
                  <a:buNone/>
                </a:pPr>
                <a:r>
                  <a:rPr kumimoji="1" lang="zh-CN" altLang="en-US" dirty="0"/>
                  <a:t>当生成</a:t>
                </a:r>
                <a:r>
                  <a:rPr kumimoji="1" lang="en-US" altLang="zh-CN" dirty="0"/>
                  <a:t>t</a:t>
                </a:r>
                <a:r>
                  <a:rPr kumimoji="1" lang="zh-CN" altLang="en-US" dirty="0"/>
                  <a:t>棵树时</a:t>
                </a:r>
                <a:endParaRPr kumimoji="1" lang="en-US" altLang="zh-CN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kumimoji="1"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  <m:sup>
                        <m:r>
                          <m:rPr>
                            <m:sty m:val="p"/>
                          </m:rPr>
                          <a:rPr kumimoji="1" lang="en-US" altLang="zh-CN" i="1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</m:oMath>
                </a14:m>
                <a:r>
                  <a:rPr kumimoji="1" lang="en-US" altLang="zh-CN" i="1" dirty="0">
                    <a:latin typeface="Cambria Math" panose="02040503050406030204" pitchFamily="18" charset="0"/>
                  </a:rPr>
                  <a:t>=</a:t>
                </a:r>
                <a:r>
                  <a:rPr kumimoji="1" lang="en-US" altLang="zh-CN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kumimoji="1"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  <m:sup>
                        <m:r>
                          <m:rPr>
                            <m:sty m:val="p"/>
                          </m:rPr>
                          <a:rPr kumimoji="1" lang="en-US" altLang="zh-CN" i="1">
                            <a:latin typeface="Cambria Math" panose="02040503050406030204" pitchFamily="18" charset="0"/>
                          </a:rPr>
                          <m:t>t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kumimoji="1" lang="en-US" altLang="zh-C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kumimoji="1"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en-US" altLang="zh-CN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kumimoji="1" lang="en-US" altLang="zh-CN" dirty="0"/>
              </a:p>
              <a:p>
                <a:pPr marL="0" indent="0">
                  <a:buNone/>
                </a:pPr>
                <a:r>
                  <a:rPr kumimoji="1" lang="zh-CN" altLang="en-US" dirty="0"/>
                  <a:t>目标函数改写为：</a:t>
                </a:r>
                <a:endParaRPr kumimoji="1" lang="en-US" altLang="zh-CN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m:rPr>
                        <m:nor/>
                      </m:rPr>
                      <a:rPr kumimoji="1" lang="en-US" altLang="zh-CN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kumimoji="1" lang="en-US" altLang="zh-CN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/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</m:e>
                    </m:nary>
                  </m:oMath>
                </a14:m>
                <a:r>
                  <a:rPr kumimoji="1" lang="en-US" altLang="zh-C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kumimoji="1" lang="en-US" altLang="zh-CN" b="0" i="0" smtClean="0">
                        <a:latin typeface="Cambria Math" panose="02040503050406030204" pitchFamily="18" charset="0"/>
                      </a:rPr>
                      <m:t>,(</m:t>
                    </m:r>
                    <m:sSup>
                      <m:sSupPr>
                        <m:ctrlPr>
                          <a:rPr kumimoji="1" lang="en-US" altLang="zh-C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kumimoji="1"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kumimoji="1" lang="en-US" altLang="zh-CN" i="1">
                            <a:latin typeface="Cambria Math" panose="02040503050406030204" pitchFamily="18" charset="0"/>
                          </a:rPr>
                          <m:t>t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kumimoji="1" lang="en-US" altLang="zh-CN" dirty="0"/>
                  <a:t>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kumimoji="1"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))+</m:t>
                    </m:r>
                  </m:oMath>
                </a14:m>
                <a:r>
                  <a:rPr kumimoji="1" lang="el-GR" altLang="zh-CN" dirty="0"/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kumimoji="1" lang="el-GR" altLang="zh-CN" i="1">
                        <a:latin typeface="Cambria Math" panose="02040503050406030204" pitchFamily="18" charset="0"/>
                      </a:rPr>
                      <m:t>Ω</m:t>
                    </m:r>
                    <m:d>
                      <m:d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endParaRPr kumimoji="1" lang="en-US" altLang="zh-CN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kumimoji="1" lang="en-US" altLang="zh-CN" dirty="0"/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FDFF3E36-B338-114C-8D69-C207841EF5E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7018" b="-195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147327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4A36A6-6FD7-C947-966E-8E19B1714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XGBOOST</a:t>
            </a:r>
            <a:endParaRPr kumimoji="1"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24F95059-09ED-F843-AC01-D31F758FBDD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kumimoji="1" lang="zh-CN" altLang="en-US" dirty="0"/>
                  <a:t>二阶泰勒展开</a:t>
                </a:r>
                <a:endParaRPr kumimoji="1" lang="en-US" altLang="zh-CN" dirty="0"/>
              </a:p>
              <a:p>
                <a:pPr marL="0" indent="0">
                  <a:buNone/>
                </a:pPr>
                <a:endParaRPr kumimoji="1" lang="en-US" altLang="zh-CN" dirty="0"/>
              </a:p>
              <a:p>
                <a:pPr marL="0" indent="0">
                  <a:buNone/>
                </a:pPr>
                <a:r>
                  <a:rPr kumimoji="1" lang="zh-CN" altLang="en-US" dirty="0"/>
                  <a:t>目标函数近似为</a:t>
                </a:r>
                <a:endParaRPr kumimoji="1" lang="en-US" altLang="zh-CN" dirty="0"/>
              </a:p>
              <a:p>
                <a:pPr marL="0" indent="0">
                  <a:buNone/>
                </a:pPr>
                <a:endParaRPr kumimoji="1" lang="en-US" altLang="zh-CN" dirty="0"/>
              </a:p>
              <a:p>
                <a:pPr marL="0" indent="0">
                  <a:buNone/>
                </a:pPr>
                <a:endParaRPr kumimoji="1" lang="en-US" altLang="zh-CN" dirty="0"/>
              </a:p>
              <a:p>
                <a:pPr marL="0" indent="0">
                  <a:buNone/>
                </a:pPr>
                <a:r>
                  <a:rPr kumimoji="1" lang="zh-CN" altLang="en-US" dirty="0"/>
                  <a:t>其中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kumimoji="1" lang="zh-CN" altLang="en-US" i="1">
                        <a:latin typeface="Cambria Math" panose="02040503050406030204" pitchFamily="18" charset="0"/>
                      </a:rPr>
                      <m:t>为</m:t>
                    </m:r>
                    <m:r>
                      <a:rPr kumimoji="1" lang="zh-CN" altLang="en-US" i="1" smtClean="0">
                        <a:latin typeface="Cambria Math" panose="02040503050406030204" pitchFamily="18" charset="0"/>
                      </a:rPr>
                      <m:t>一阶</m:t>
                    </m:r>
                    <m:r>
                      <a:rPr kumimoji="1" lang="zh-CN" altLang="en-US" i="1">
                        <a:latin typeface="Cambria Math" panose="02040503050406030204" pitchFamily="18" charset="0"/>
                      </a:rPr>
                      <m:t>导数</m:t>
                    </m:r>
                    <m:r>
                      <a:rPr kumimoji="1" lang="zh-CN" altLang="en-US" b="0" i="0" smtClean="0">
                        <a:latin typeface="Cambria Math" panose="02040503050406030204" pitchFamily="18" charset="0"/>
                      </a:rPr>
                      <m:t>，</m:t>
                    </m:r>
                    <m:sSub>
                      <m:sSubPr>
                        <m:ctrlPr>
                          <a:rPr kumimoji="1"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1" lang="en-US" altLang="zh-CN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kumimoji="1" lang="zh-CN" altLang="en-US" i="1">
                        <a:latin typeface="Cambria Math" panose="02040503050406030204" pitchFamily="18" charset="0"/>
                      </a:rPr>
                      <m:t>为</m:t>
                    </m:r>
                    <m:r>
                      <a:rPr kumimoji="1" lang="zh-CN" altLang="en-US" i="1">
                        <a:latin typeface="Cambria Math" panose="02040503050406030204" pitchFamily="18" charset="0"/>
                      </a:rPr>
                      <m:t>二</m:t>
                    </m:r>
                    <m:r>
                      <a:rPr kumimoji="1" lang="zh-CN" altLang="en-US" i="1" smtClean="0">
                        <a:latin typeface="Cambria Math" panose="02040503050406030204" pitchFamily="18" charset="0"/>
                      </a:rPr>
                      <m:t>阶</m:t>
                    </m:r>
                    <m:r>
                      <a:rPr kumimoji="1" lang="zh-CN" altLang="en-US" i="1">
                        <a:latin typeface="Cambria Math" panose="02040503050406030204" pitchFamily="18" charset="0"/>
                      </a:rPr>
                      <m:t>导数</m:t>
                    </m:r>
                  </m:oMath>
                </a14:m>
                <a:endParaRPr kumimoji="1" lang="en-US" altLang="zh-CN" dirty="0"/>
              </a:p>
              <a:p>
                <a:pPr marL="0" indent="0">
                  <a:buNone/>
                </a:pPr>
                <a:endParaRPr kumimoji="1" lang="en-US" altLang="zh-CN" dirty="0"/>
              </a:p>
              <a:p>
                <a:pPr marL="0" indent="0">
                  <a:buNone/>
                </a:pPr>
                <a:endParaRPr kumimoji="1" lang="en-US" altLang="zh-CN" dirty="0"/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24F95059-09ED-F843-AC01-D31F758FBD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6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B3C2CCA4-9527-6947-81AB-278E804998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6133" y="3429000"/>
            <a:ext cx="6457245" cy="70510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9940824-6A3C-F746-97AF-A10619650C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4120" y="4994251"/>
            <a:ext cx="5818012" cy="61045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23B9738-412E-FC4A-8246-C8B853FB28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83465" y="2089754"/>
            <a:ext cx="5418667" cy="709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9290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B6B8589-2233-7B41-BF5E-507DE0FE7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XGBOOST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A57665E-A382-4A4F-9A96-7B851120BA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zh-CN" altLang="en-US" dirty="0"/>
              <a:t>目标函数</a:t>
            </a:r>
            <a:endParaRPr kumimoji="1" lang="en-US" altLang="zh-CN" dirty="0"/>
          </a:p>
          <a:p>
            <a:pPr marL="0" indent="0">
              <a:buNone/>
            </a:pPr>
            <a:endParaRPr kumimoji="1" lang="en-US" altLang="zh-CN" dirty="0"/>
          </a:p>
          <a:p>
            <a:pPr marL="0" indent="0">
              <a:buNone/>
            </a:pPr>
            <a:r>
              <a:rPr kumimoji="1" lang="zh-CN" altLang="en-US" dirty="0"/>
              <a:t>每个样本最终会落到一个叶子节点中：</a:t>
            </a:r>
            <a:endParaRPr kumimoji="1" lang="en-US" altLang="zh-CN" dirty="0"/>
          </a:p>
          <a:p>
            <a:pPr marL="0" indent="0">
              <a:buNone/>
            </a:pPr>
            <a:endParaRPr kumimoji="1" lang="en-US" altLang="zh-CN" dirty="0"/>
          </a:p>
          <a:p>
            <a:pPr marL="0" indent="0">
              <a:buNone/>
            </a:pPr>
            <a:endParaRPr kumimoji="1" lang="en-US" altLang="zh-CN" dirty="0"/>
          </a:p>
          <a:p>
            <a:pPr marL="0" indent="0">
              <a:buNone/>
            </a:pPr>
            <a:endParaRPr kumimoji="1" lang="en-US" altLang="zh-CN" dirty="0"/>
          </a:p>
          <a:p>
            <a:pPr marL="0" indent="0">
              <a:buNone/>
            </a:pP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599B8D0-633B-FE4E-BBAF-8BB5445BF7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0623" y="2039510"/>
            <a:ext cx="4752621" cy="79537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755019E-3854-F044-98F7-740FDF9AD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0933" y="3279618"/>
            <a:ext cx="5418666" cy="269396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8578A0D-5C6B-3544-B362-044F97BAEC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555" y="6021784"/>
            <a:ext cx="11029245" cy="836216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E1C28659-8048-A944-951D-302CCB15BDB7}"/>
              </a:ext>
            </a:extLst>
          </p:cNvPr>
          <p:cNvSpPr txBox="1"/>
          <p:nvPr/>
        </p:nvSpPr>
        <p:spPr>
          <a:xfrm>
            <a:off x="8895644" y="1320800"/>
            <a:ext cx="25964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rgbClr val="184CC1"/>
                </a:solidFill>
              </a:rPr>
              <a:t>对于第</a:t>
            </a:r>
            <a:r>
              <a:rPr kumimoji="1" lang="en-US" altLang="zh-CN" dirty="0">
                <a:solidFill>
                  <a:srgbClr val="184CC1"/>
                </a:solidFill>
              </a:rPr>
              <a:t>t</a:t>
            </a:r>
            <a:r>
              <a:rPr kumimoji="1" lang="zh-CN" altLang="en-US" dirty="0">
                <a:solidFill>
                  <a:srgbClr val="184CC1"/>
                </a:solidFill>
              </a:rPr>
              <a:t>棵树，每个叶子节点最优的</a:t>
            </a:r>
            <a:r>
              <a:rPr lang="el-GR" altLang="zh-CN" dirty="0">
                <a:solidFill>
                  <a:srgbClr val="184CC1"/>
                </a:solidFill>
              </a:rPr>
              <a:t>ω</a:t>
            </a:r>
            <a:r>
              <a:rPr kumimoji="1" lang="zh-CN" altLang="en-US" dirty="0">
                <a:solidFill>
                  <a:srgbClr val="184CC1"/>
                </a:solidFill>
              </a:rPr>
              <a:t>为：</a:t>
            </a:r>
            <a:endParaRPr kumimoji="1" lang="en-US" altLang="zh-CN" dirty="0">
              <a:solidFill>
                <a:srgbClr val="184CC1"/>
              </a:solidFill>
            </a:endParaRPr>
          </a:p>
          <a:p>
            <a:endParaRPr kumimoji="1"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62C5154-55C9-6B4B-BD1A-8947BED139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24006" y="1920375"/>
            <a:ext cx="3339394" cy="127943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C656DF7D-6594-2B43-8645-590B40EDBEF5}"/>
              </a:ext>
            </a:extLst>
          </p:cNvPr>
          <p:cNvSpPr txBox="1"/>
          <p:nvPr/>
        </p:nvSpPr>
        <p:spPr>
          <a:xfrm>
            <a:off x="8974667" y="2946400"/>
            <a:ext cx="2731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rgbClr val="184CC1"/>
                </a:solidFill>
              </a:rPr>
              <a:t>当</a:t>
            </a:r>
            <a:r>
              <a:rPr lang="el-GR" altLang="zh-CN" dirty="0">
                <a:solidFill>
                  <a:srgbClr val="184CC1"/>
                </a:solidFill>
              </a:rPr>
              <a:t>ω</a:t>
            </a:r>
            <a:r>
              <a:rPr lang="zh-CN" altLang="el-GR" dirty="0">
                <a:solidFill>
                  <a:srgbClr val="184CC1"/>
                </a:solidFill>
              </a:rPr>
              <a:t>最优</a:t>
            </a:r>
            <a:r>
              <a:rPr lang="zh-CN" altLang="en-US" dirty="0">
                <a:solidFill>
                  <a:srgbClr val="184CC1"/>
                </a:solidFill>
              </a:rPr>
              <a:t>时，目标函数为：</a:t>
            </a:r>
            <a:endParaRPr kumimoji="1"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4A621338-1EB9-6349-9D6C-E4D4375E85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69206" y="3422409"/>
            <a:ext cx="3048994" cy="917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203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89DB89C-6E3C-FB40-A539-82A5EFD676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决策树</a:t>
            </a:r>
            <a:r>
              <a:rPr kumimoji="1" lang="en-US" altLang="zh-CN" dirty="0"/>
              <a:t>+Boosting</a:t>
            </a:r>
            <a:r>
              <a:rPr kumimoji="1" lang="zh-CN" altLang="en-US" dirty="0"/>
              <a:t>集成学习</a:t>
            </a:r>
            <a:r>
              <a:rPr kumimoji="1" lang="en-US" altLang="zh-CN" dirty="0"/>
              <a:t>+</a:t>
            </a:r>
            <a:r>
              <a:rPr kumimoji="1" lang="zh-CN" altLang="en-US" dirty="0"/>
              <a:t>梯度下降算法</a:t>
            </a:r>
            <a:r>
              <a:rPr lang="zh-CN" altLang="en-US" dirty="0"/>
              <a:t>→</a:t>
            </a:r>
            <a:r>
              <a:rPr lang="en-US" altLang="zh-CN" dirty="0"/>
              <a:t>GBDT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GBDT</a:t>
            </a:r>
          </a:p>
          <a:p>
            <a:pPr marL="0" indent="0">
              <a:buNone/>
            </a:pPr>
            <a:endParaRPr kumimoji="1" lang="zh-CN" altLang="en-US" dirty="0"/>
          </a:p>
        </p:txBody>
      </p:sp>
      <p:cxnSp>
        <p:nvCxnSpPr>
          <p:cNvPr id="5" name="直线箭头连接符 4">
            <a:extLst>
              <a:ext uri="{FF2B5EF4-FFF2-40B4-BE49-F238E27FC236}">
                <a16:creationId xmlns:a16="http://schemas.microsoft.com/office/drawing/2014/main" id="{B7652C85-F898-E842-A986-31379F2991A0}"/>
              </a:ext>
            </a:extLst>
          </p:cNvPr>
          <p:cNvCxnSpPr>
            <a:cxnSpLocks/>
          </p:cNvCxnSpPr>
          <p:nvPr/>
        </p:nvCxnSpPr>
        <p:spPr>
          <a:xfrm>
            <a:off x="2153307" y="4099035"/>
            <a:ext cx="115613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535D889B-680E-0544-BB65-05D43BB2088B}"/>
              </a:ext>
            </a:extLst>
          </p:cNvPr>
          <p:cNvSpPr txBox="1"/>
          <p:nvPr/>
        </p:nvSpPr>
        <p:spPr>
          <a:xfrm>
            <a:off x="2397672" y="3729703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改进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2353601-78AA-5547-BE79-DFA9832C4FE9}"/>
              </a:ext>
            </a:extLst>
          </p:cNvPr>
          <p:cNvSpPr txBox="1"/>
          <p:nvPr/>
        </p:nvSpPr>
        <p:spPr>
          <a:xfrm>
            <a:off x="3461844" y="3858969"/>
            <a:ext cx="1985142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altLang="zh-CN" sz="2800" dirty="0"/>
              <a:t>XGBOOST</a:t>
            </a:r>
          </a:p>
        </p:txBody>
      </p:sp>
    </p:spTree>
    <p:extLst>
      <p:ext uri="{BB962C8B-B14F-4D97-AF65-F5344CB8AC3E}">
        <p14:creationId xmlns:p14="http://schemas.microsoft.com/office/powerpoint/2010/main" val="40100223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B07253-0CF6-A548-85BA-A99725B4EB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XGBOOST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05EF18C-03CB-E04D-8034-E6564CF70B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zh-CN" altLang="en-US" dirty="0"/>
              <a:t>损失函数：</a:t>
            </a:r>
            <a:endParaRPr kumimoji="1" lang="en-US" altLang="zh-CN" dirty="0"/>
          </a:p>
          <a:p>
            <a:pPr marL="0" indent="0">
              <a:buNone/>
            </a:pPr>
            <a:endParaRPr kumimoji="1" lang="en-US" altLang="zh-CN" dirty="0"/>
          </a:p>
          <a:p>
            <a:pPr marL="0" indent="0">
              <a:buNone/>
            </a:pPr>
            <a:endParaRPr kumimoji="1" lang="en-US" altLang="zh-CN" dirty="0"/>
          </a:p>
          <a:p>
            <a:pPr marL="0" indent="0">
              <a:buNone/>
            </a:pPr>
            <a:r>
              <a:rPr kumimoji="1" lang="zh-CN" altLang="en-US" dirty="0"/>
              <a:t>划分准则：</a:t>
            </a:r>
            <a:endParaRPr kumimoji="1" lang="en-US" altLang="zh-CN" dirty="0"/>
          </a:p>
          <a:p>
            <a:pPr marL="0" indent="0">
              <a:buNone/>
            </a:pP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99A2C23-0E36-2643-9AA5-540F215C7E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7054" y="2103870"/>
            <a:ext cx="5056910" cy="115887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ECAF709-14C8-464B-9C86-2C096AECAB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6437" y="3828635"/>
            <a:ext cx="8460509" cy="1221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993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9B9709A-2D56-D841-8A41-4AD2F3F11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XGBOOST</a:t>
            </a:r>
            <a:r>
              <a:rPr kumimoji="1" lang="zh-CN" altLang="en-US" dirty="0"/>
              <a:t>优点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DF3B477-E60F-ED45-89DB-F5BEEECCD1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" altLang="zh-CN" dirty="0"/>
              <a:t>XGBOOST</a:t>
            </a:r>
            <a:r>
              <a:rPr kumimoji="1" lang="zh-CN" altLang="en" dirty="0"/>
              <a:t>在</a:t>
            </a:r>
            <a:r>
              <a:rPr kumimoji="1" lang="zh-CN" altLang="en-US" dirty="0"/>
              <a:t>预测准确度高的同时专注于模型的可解释性</a:t>
            </a:r>
            <a:r>
              <a:rPr lang="zh-CN" altLang="en-US" dirty="0"/>
              <a:t>。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" altLang="zh-CN" dirty="0"/>
              <a:t>XGBOOST</a:t>
            </a:r>
            <a:r>
              <a:rPr lang="zh-CN" altLang="en-US" dirty="0"/>
              <a:t>更适用于变量数较少的表格数据，而深度学习则更适用于图像或其他拥有海量变量的数据。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015663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9136F8-516B-284D-9293-3017C4C57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kumimoji="1" lang="en-US" altLang="zh-CN" dirty="0"/>
              <a:t>CART</a:t>
            </a:r>
            <a:r>
              <a:rPr kumimoji="1" lang="zh-CN" altLang="en-US" dirty="0"/>
              <a:t>（</a:t>
            </a:r>
            <a:r>
              <a:rPr lang="en" altLang="zh-CN" dirty="0"/>
              <a:t>classification</a:t>
            </a:r>
            <a:r>
              <a:rPr lang="zh-CN" altLang="en-US" dirty="0"/>
              <a:t> </a:t>
            </a:r>
            <a:r>
              <a:rPr lang="en" altLang="zh-CN" dirty="0"/>
              <a:t>and</a:t>
            </a:r>
            <a:r>
              <a:rPr lang="zh-CN" altLang="en-US" dirty="0"/>
              <a:t> </a:t>
            </a:r>
            <a:r>
              <a:rPr lang="en" altLang="zh-CN" dirty="0"/>
              <a:t>regression</a:t>
            </a:r>
            <a:r>
              <a:rPr lang="zh-CN" altLang="en-US" dirty="0"/>
              <a:t> </a:t>
            </a:r>
            <a:r>
              <a:rPr lang="en" altLang="zh-CN" dirty="0"/>
              <a:t>tree</a:t>
            </a:r>
            <a:r>
              <a:rPr lang="zh-CN" altLang="en-US" dirty="0"/>
              <a:t>）</a:t>
            </a:r>
            <a:endParaRPr kumimoji="1"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内容占位符 2">
                <a:extLst>
                  <a:ext uri="{FF2B5EF4-FFF2-40B4-BE49-F238E27FC236}">
                    <a16:creationId xmlns:a16="http://schemas.microsoft.com/office/drawing/2014/main" id="{23D03690-B445-D14B-B5C4-A3F7C9091E9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zh-CN" altLang="en-US" dirty="0"/>
                  <a:t>选择划分</a:t>
                </a:r>
                <a:r>
                  <a:rPr kumimoji="1" lang="zh-CN" altLang="en-US" dirty="0"/>
                  <a:t>点：</a:t>
                </a:r>
                <a:endParaRPr kumimoji="1" lang="en-US" altLang="zh-CN" dirty="0"/>
              </a:p>
              <a:p>
                <a:pPr marL="0" indent="0">
                  <a:buNone/>
                </a:pPr>
                <a:r>
                  <a:rPr lang="zh-CN" altLang="en-US" sz="2000" dirty="0"/>
                  <a:t>假如我们有</a:t>
                </a:r>
                <a:r>
                  <a:rPr lang="en" altLang="zh-CN" sz="2000" dirty="0"/>
                  <a:t>n</a:t>
                </a:r>
                <a:r>
                  <a:rPr lang="zh-CN" altLang="en-US" sz="2000" dirty="0"/>
                  <a:t>个特征，每个特征有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000" i="1">
                            <a:latin typeface="Cambria Math" panose="02040503050406030204" pitchFamily="18" charset="0"/>
                          </a:rPr>
                          <m:t>S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000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zh-CN" sz="2000" b="0" i="0" smtClean="0">
                        <a:latin typeface="Cambria Math" panose="02040503050406030204" pitchFamily="18" charset="0"/>
                      </a:rPr>
                      <m:t>i</m:t>
                    </m:r>
                    <m:r>
                      <m:rPr>
                        <m:nor/>
                      </m:rPr>
                      <a:rPr lang="en" altLang="zh-CN" sz="2000" dirty="0" smtClean="0"/>
                      <m:t>∈(1,</m:t>
                    </m:r>
                    <m:r>
                      <m:rPr>
                        <m:nor/>
                      </m:rPr>
                      <a:rPr lang="en" altLang="zh-CN" sz="2000" dirty="0" smtClean="0"/>
                      <m:t>n</m:t>
                    </m:r>
                    <m:r>
                      <m:rPr>
                        <m:nor/>
                      </m:rPr>
                      <a:rPr lang="en" altLang="zh-CN" sz="2000" dirty="0" smtClean="0"/>
                      <m:t>)</m:t>
                    </m:r>
                    <m:r>
                      <m:rPr>
                        <m:nor/>
                      </m:rPr>
                      <a:rPr lang="en-US" altLang="zh-CN" sz="2000" dirty="0" smtClean="0"/>
                      <m:t>)</m:t>
                    </m:r>
                  </m:oMath>
                </a14:m>
                <a:r>
                  <a:rPr lang="zh-CN" altLang="en-US" sz="2000" dirty="0"/>
                  <a:t>个取值，那我们遍历所有特征，尝试该特征所有取值，对空间进行划分，直到取到特征</a:t>
                </a:r>
                <a:r>
                  <a:rPr lang="en" altLang="zh-CN" sz="2000" dirty="0"/>
                  <a:t>j</a:t>
                </a:r>
                <a:r>
                  <a:rPr lang="zh-CN" altLang="en-US" sz="2000" dirty="0"/>
                  <a:t>的取值</a:t>
                </a:r>
                <a:r>
                  <a:rPr lang="en" altLang="zh-CN" sz="2000" dirty="0"/>
                  <a:t>s</a:t>
                </a:r>
                <a:r>
                  <a:rPr lang="zh-CN" altLang="en" sz="2000" dirty="0"/>
                  <a:t>，</a:t>
                </a:r>
                <a:r>
                  <a:rPr lang="zh-CN" altLang="en-US" sz="2000" dirty="0"/>
                  <a:t>使得损失函数最小，这样就得到了一个划分点。</a:t>
                </a:r>
                <a:endParaRPr lang="en-US" altLang="zh-CN" sz="2000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r>
                  <a:rPr lang="zh-CN" altLang="en-US" dirty="0"/>
                  <a:t>叶节点的输出：</a:t>
                </a:r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sz="2000" dirty="0"/>
                  <a:t>输入空间划分为</a:t>
                </a:r>
                <a:r>
                  <a:rPr lang="en" altLang="zh-CN" sz="2000" dirty="0"/>
                  <a:t>M</a:t>
                </a:r>
                <a:r>
                  <a:rPr lang="zh-CN" altLang="en-US" sz="2000" dirty="0"/>
                  <a:t>个单元：</a:t>
                </a:r>
                <a:r>
                  <a:rPr lang="en" altLang="zh-CN" sz="2000" dirty="0"/>
                  <a:t>R1,R2,...,Rm </a:t>
                </a:r>
                <a:r>
                  <a:rPr lang="zh-CN" altLang="en-US" sz="2000" dirty="0"/>
                  <a:t>那么每个区域的输出值就是：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000" i="1">
                            <a:latin typeface="Cambria Math" panose="02040503050406030204" pitchFamily="18" charset="0"/>
                          </a:rPr>
                          <m:t>c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𝑎𝑣𝑒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000" b="0" i="0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m:rPr>
                        <m:nor/>
                      </m:rPr>
                      <a:rPr lang="en" altLang="zh-CN" sz="2000" dirty="0" smtClean="0"/>
                      <m:t>∈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000" i="1"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000" i="1">
                            <a:latin typeface="Cambria Math" panose="02040503050406030204" pitchFamily="18" charset="0"/>
                          </a:rPr>
                          <m:t>m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000" dirty="0"/>
                  <a:t>也就是该区域内所有点</a:t>
                </a:r>
                <a:r>
                  <a:rPr lang="en" altLang="zh-CN" sz="2000" dirty="0"/>
                  <a:t>y</a:t>
                </a:r>
                <a:r>
                  <a:rPr lang="zh-CN" altLang="en-US" sz="2000" dirty="0"/>
                  <a:t>值的平均数。</a:t>
                </a:r>
                <a:endParaRPr lang="en-US" altLang="zh-CN" sz="2000" dirty="0"/>
              </a:p>
              <a:p>
                <a:pPr marL="0" indent="0">
                  <a:buNone/>
                </a:pPr>
                <a:endParaRPr kumimoji="1" lang="zh-CN" altLang="en-US" dirty="0"/>
              </a:p>
            </p:txBody>
          </p:sp>
        </mc:Choice>
        <mc:Fallback>
          <p:sp>
            <p:nvSpPr>
              <p:cNvPr id="12" name="内容占位符 2">
                <a:extLst>
                  <a:ext uri="{FF2B5EF4-FFF2-40B4-BE49-F238E27FC236}">
                    <a16:creationId xmlns:a16="http://schemas.microsoft.com/office/drawing/2014/main" id="{23D03690-B445-D14B-B5C4-A3F7C9091E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65" t="-2632" r="-4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图片 13">
            <a:extLst>
              <a:ext uri="{FF2B5EF4-FFF2-40B4-BE49-F238E27FC236}">
                <a16:creationId xmlns:a16="http://schemas.microsoft.com/office/drawing/2014/main" id="{26EA2BC1-1841-8844-86A3-E81CB5C7954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420797" y="3025588"/>
            <a:ext cx="4882084" cy="1020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820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6B984D-2859-144D-82C2-796E0DBDC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一个简单实例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43C4924-01A8-D74D-9972-DF015D3BCA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985" y="1448453"/>
            <a:ext cx="10224815" cy="83480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5977733A-13C6-C54C-AA07-8AEC14B1EE31}"/>
                  </a:ext>
                </a:extLst>
              </p:cNvPr>
              <p:cNvSpPr txBox="1"/>
              <p:nvPr/>
            </p:nvSpPr>
            <p:spPr>
              <a:xfrm>
                <a:off x="838200" y="2490952"/>
                <a:ext cx="1060756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/>
                  <a:t>考虑所有可能划分点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1.5,2.5,3.5,4.5,5.5,6.5,7.5,8.5,9.5</m:t>
                        </m:r>
                      </m:e>
                    </m:d>
                  </m:oMath>
                </a14:m>
                <a:br>
                  <a:rPr lang="zh-CN" altLang="en-US" dirty="0"/>
                </a:br>
                <a:endParaRPr kumimoji="1" lang="zh-CN" altLang="en-US" dirty="0"/>
              </a:p>
            </p:txBody>
          </p:sp>
        </mc:Choice>
        <mc:Fallback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5977733A-13C6-C54C-AA07-8AEC14B1EE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490952"/>
                <a:ext cx="10607566" cy="646331"/>
              </a:xfrm>
              <a:prstGeom prst="rect">
                <a:avLst/>
              </a:prstGeom>
              <a:blipFill>
                <a:blip r:embed="rId3"/>
                <a:stretch>
                  <a:fillRect l="-478" t="-38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直线连接符 7">
            <a:extLst>
              <a:ext uri="{FF2B5EF4-FFF2-40B4-BE49-F238E27FC236}">
                <a16:creationId xmlns:a16="http://schemas.microsoft.com/office/drawing/2014/main" id="{989BC941-3E80-7647-8863-B2A62459D6A7}"/>
              </a:ext>
            </a:extLst>
          </p:cNvPr>
          <p:cNvCxnSpPr>
            <a:cxnSpLocks noChangeAspect="1"/>
          </p:cNvCxnSpPr>
          <p:nvPr/>
        </p:nvCxnSpPr>
        <p:spPr>
          <a:xfrm>
            <a:off x="2488650" y="1285103"/>
            <a:ext cx="0" cy="1205849"/>
          </a:xfrm>
          <a:prstGeom prst="line">
            <a:avLst/>
          </a:prstGeom>
          <a:ln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4" name="椭圆 13">
            <a:extLst>
              <a:ext uri="{FF2B5EF4-FFF2-40B4-BE49-F238E27FC236}">
                <a16:creationId xmlns:a16="http://schemas.microsoft.com/office/drawing/2014/main" id="{DFB781E2-7865-8C4E-A791-C4CA2615EF63}"/>
              </a:ext>
            </a:extLst>
          </p:cNvPr>
          <p:cNvSpPr/>
          <p:nvPr/>
        </p:nvSpPr>
        <p:spPr>
          <a:xfrm>
            <a:off x="1528354" y="1894114"/>
            <a:ext cx="836023" cy="38914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2DEBE980-8FAC-924E-83BB-6869C158EE90}"/>
              </a:ext>
            </a:extLst>
          </p:cNvPr>
          <p:cNvSpPr/>
          <p:nvPr/>
        </p:nvSpPr>
        <p:spPr>
          <a:xfrm>
            <a:off x="2704011" y="1894114"/>
            <a:ext cx="8085909" cy="38914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4463FE5F-7878-4E4E-8F38-AABDDFC03D80}"/>
                  </a:ext>
                </a:extLst>
              </p:cNvPr>
              <p:cNvSpPr txBox="1"/>
              <p:nvPr/>
            </p:nvSpPr>
            <p:spPr>
              <a:xfrm>
                <a:off x="6746965" y="597753"/>
                <a:ext cx="4225832" cy="6127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den>
                      </m:f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5.7+5.91+…+9.05</m:t>
                          </m:r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=7.5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4463FE5F-7878-4E4E-8F38-AABDDFC03D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6965" y="597753"/>
                <a:ext cx="4225832" cy="612732"/>
              </a:xfrm>
              <a:prstGeom prst="rect">
                <a:avLst/>
              </a:prstGeom>
              <a:blipFill>
                <a:blip r:embed="rId4"/>
                <a:stretch>
                  <a:fillRect b="-20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8D576110-201A-834F-A8CC-C79E46B5B184}"/>
                  </a:ext>
                </a:extLst>
              </p:cNvPr>
              <p:cNvSpPr txBox="1"/>
              <p:nvPr/>
            </p:nvSpPr>
            <p:spPr>
              <a:xfrm>
                <a:off x="107905" y="1144803"/>
                <a:ext cx="128016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5.56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8D576110-201A-834F-A8CC-C79E46B5B1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905" y="1144803"/>
                <a:ext cx="128016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图片 17">
            <a:extLst>
              <a:ext uri="{FF2B5EF4-FFF2-40B4-BE49-F238E27FC236}">
                <a16:creationId xmlns:a16="http://schemas.microsoft.com/office/drawing/2014/main" id="{180D1116-08B8-4544-BF38-011B885655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6234" y="2814117"/>
            <a:ext cx="9822142" cy="125037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5A0149D0-91B2-1E4F-B85C-ED1111ED098D}"/>
                  </a:ext>
                </a:extLst>
              </p:cNvPr>
              <p:cNvSpPr txBox="1"/>
              <p:nvPr/>
            </p:nvSpPr>
            <p:spPr>
              <a:xfrm>
                <a:off x="838200" y="4064494"/>
                <a:ext cx="8318863" cy="3916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dirty="0"/>
                  <a:t>计算损失函数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𝑚𝑖𝑛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=[</m:t>
                    </m:r>
                    <m:sSub>
                      <m:sSubPr>
                        <m:ctrlPr>
                          <a:rPr kumimoji="1"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𝑚𝑖𝑛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kumimoji="1"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𝑚𝑖𝑛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kumimoji="1" lang="zh-CN" altLang="en-US" dirty="0"/>
              </a:p>
            </p:txBody>
          </p:sp>
        </mc:Choice>
        <mc:Fallback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5A0149D0-91B2-1E4F-B85C-ED1111ED09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064494"/>
                <a:ext cx="8318863" cy="391646"/>
              </a:xfrm>
              <a:prstGeom prst="rect">
                <a:avLst/>
              </a:prstGeom>
              <a:blipFill>
                <a:blip r:embed="rId7"/>
                <a:stretch>
                  <a:fillRect l="-610" t="-6250" b="-156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图片 19">
            <a:extLst>
              <a:ext uri="{FF2B5EF4-FFF2-40B4-BE49-F238E27FC236}">
                <a16:creationId xmlns:a16="http://schemas.microsoft.com/office/drawing/2014/main" id="{8B03ABC3-0C97-9E4F-8806-F21C533E0B8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6234" y="4437265"/>
            <a:ext cx="10607564" cy="884842"/>
          </a:xfrm>
          <a:prstGeom prst="rect">
            <a:avLst/>
          </a:prstGeom>
        </p:spPr>
      </p:pic>
      <p:sp>
        <p:nvSpPr>
          <p:cNvPr id="21" name="椭圆 20">
            <a:extLst>
              <a:ext uri="{FF2B5EF4-FFF2-40B4-BE49-F238E27FC236}">
                <a16:creationId xmlns:a16="http://schemas.microsoft.com/office/drawing/2014/main" id="{E6612BE3-45AC-9449-8C27-0C7DE5EED27F}"/>
              </a:ext>
            </a:extLst>
          </p:cNvPr>
          <p:cNvSpPr/>
          <p:nvPr/>
        </p:nvSpPr>
        <p:spPr>
          <a:xfrm>
            <a:off x="7158446" y="4456140"/>
            <a:ext cx="796834" cy="86596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88FEBEF3-24BE-1A40-8F68-127FC500305A}"/>
                  </a:ext>
                </a:extLst>
              </p:cNvPr>
              <p:cNvSpPr txBox="1"/>
              <p:nvPr/>
            </p:nvSpPr>
            <p:spPr>
              <a:xfrm>
                <a:off x="838200" y="5528531"/>
                <a:ext cx="947109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dirty="0"/>
                  <a:t>此时划分成两个区域：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1" lang="en-US" altLang="zh-CN" i="1"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1,2,3,4,5,6</m:t>
                        </m:r>
                      </m:e>
                    </m:d>
                    <m:r>
                      <a:rPr kumimoji="1" lang="zh-CN" altLang="en-US" b="0" i="1" smtClean="0">
                        <a:latin typeface="Cambria Math" panose="02040503050406030204" pitchFamily="18" charset="0"/>
                      </a:rPr>
                      <m:t>   </m:t>
                    </m:r>
                    <m:sSub>
                      <m:sSubPr>
                        <m:ctrlPr>
                          <a:rPr kumimoji="1"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1" lang="en-US" altLang="zh-CN" i="1"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7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8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9,10</m:t>
                        </m:r>
                      </m:e>
                    </m:d>
                  </m:oMath>
                </a14:m>
                <a:endParaRPr kumimoji="1" lang="zh-CN" altLang="en-US" dirty="0"/>
              </a:p>
            </p:txBody>
          </p:sp>
        </mc:Choice>
        <mc:Fallback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88FEBEF3-24BE-1A40-8F68-127FC50030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528531"/>
                <a:ext cx="9471096" cy="369332"/>
              </a:xfrm>
              <a:prstGeom prst="rect">
                <a:avLst/>
              </a:prstGeom>
              <a:blipFill>
                <a:blip r:embed="rId9"/>
                <a:stretch>
                  <a:fillRect l="-535" t="-6667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22444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4" grpId="0" animBg="1"/>
      <p:bldP spid="15" grpId="0" animBg="1"/>
      <p:bldP spid="16" grpId="0"/>
      <p:bldP spid="17" grpId="0"/>
      <p:bldP spid="19" grpId="0"/>
      <p:bldP spid="21" grpId="0" animBg="1"/>
      <p:bldP spid="2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6B984D-2859-144D-82C2-796E0DBDC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继续划分</a:t>
            </a:r>
            <a:r>
              <a:rPr kumimoji="1" lang="en-US" altLang="zh-CN" dirty="0"/>
              <a:t>R1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43C4924-01A8-D74D-9972-DF015D3BCA7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148657" y="1372865"/>
            <a:ext cx="9017295" cy="83480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5977733A-13C6-C54C-AA07-8AEC14B1EE31}"/>
                  </a:ext>
                </a:extLst>
              </p:cNvPr>
              <p:cNvSpPr txBox="1"/>
              <p:nvPr/>
            </p:nvSpPr>
            <p:spPr>
              <a:xfrm>
                <a:off x="838200" y="2490952"/>
                <a:ext cx="1060756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/>
                  <a:t>考虑所有划分点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1.5,2.5,3.5,4.5,5.5</m:t>
                        </m:r>
                      </m:e>
                    </m:d>
                  </m:oMath>
                </a14:m>
                <a:br>
                  <a:rPr lang="zh-CN" altLang="en-US" dirty="0"/>
                </a:br>
                <a:endParaRPr kumimoji="1" lang="zh-CN" altLang="en-US" dirty="0"/>
              </a:p>
            </p:txBody>
          </p:sp>
        </mc:Choice>
        <mc:Fallback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5977733A-13C6-C54C-AA07-8AEC14B1EE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490952"/>
                <a:ext cx="10607566" cy="646331"/>
              </a:xfrm>
              <a:prstGeom prst="rect">
                <a:avLst/>
              </a:prstGeom>
              <a:blipFill>
                <a:blip r:embed="rId3"/>
                <a:stretch>
                  <a:fillRect l="-478" t="-38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直线连接符 7">
            <a:extLst>
              <a:ext uri="{FF2B5EF4-FFF2-40B4-BE49-F238E27FC236}">
                <a16:creationId xmlns:a16="http://schemas.microsoft.com/office/drawing/2014/main" id="{989BC941-3E80-7647-8863-B2A62459D6A7}"/>
              </a:ext>
            </a:extLst>
          </p:cNvPr>
          <p:cNvCxnSpPr>
            <a:cxnSpLocks noChangeAspect="1"/>
          </p:cNvCxnSpPr>
          <p:nvPr/>
        </p:nvCxnSpPr>
        <p:spPr>
          <a:xfrm>
            <a:off x="3481427" y="1285103"/>
            <a:ext cx="0" cy="1205849"/>
          </a:xfrm>
          <a:prstGeom prst="line">
            <a:avLst/>
          </a:prstGeom>
          <a:ln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4" name="椭圆 13">
            <a:extLst>
              <a:ext uri="{FF2B5EF4-FFF2-40B4-BE49-F238E27FC236}">
                <a16:creationId xmlns:a16="http://schemas.microsoft.com/office/drawing/2014/main" id="{DFB781E2-7865-8C4E-A791-C4CA2615EF63}"/>
              </a:ext>
            </a:extLst>
          </p:cNvPr>
          <p:cNvSpPr/>
          <p:nvPr/>
        </p:nvSpPr>
        <p:spPr>
          <a:xfrm>
            <a:off x="2293579" y="1790268"/>
            <a:ext cx="836023" cy="38914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2DEBE980-8FAC-924E-83BB-6869C158EE90}"/>
              </a:ext>
            </a:extLst>
          </p:cNvPr>
          <p:cNvSpPr/>
          <p:nvPr/>
        </p:nvSpPr>
        <p:spPr>
          <a:xfrm>
            <a:off x="3589237" y="1802953"/>
            <a:ext cx="6576716" cy="38914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4463FE5F-7878-4E4E-8F38-AABDDFC03D80}"/>
                  </a:ext>
                </a:extLst>
              </p:cNvPr>
              <p:cNvSpPr txBox="1"/>
              <p:nvPr/>
            </p:nvSpPr>
            <p:spPr>
              <a:xfrm>
                <a:off x="6746965" y="597753"/>
                <a:ext cx="4225832" cy="6127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den>
                      </m:f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5.7+5.91+…+7.05</m:t>
                          </m:r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=6.37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4463FE5F-7878-4E4E-8F38-AABDDFC03D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6965" y="597753"/>
                <a:ext cx="4225832" cy="612732"/>
              </a:xfrm>
              <a:prstGeom prst="rect">
                <a:avLst/>
              </a:prstGeom>
              <a:blipFill>
                <a:blip r:embed="rId4"/>
                <a:stretch>
                  <a:fillRect b="-20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8D576110-201A-834F-A8CC-C79E46B5B184}"/>
                  </a:ext>
                </a:extLst>
              </p:cNvPr>
              <p:cNvSpPr txBox="1"/>
              <p:nvPr/>
            </p:nvSpPr>
            <p:spPr>
              <a:xfrm>
                <a:off x="106154" y="1218334"/>
                <a:ext cx="128016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5.56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8D576110-201A-834F-A8CC-C79E46B5B1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154" y="1218334"/>
                <a:ext cx="128016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图片 17">
            <a:extLst>
              <a:ext uri="{FF2B5EF4-FFF2-40B4-BE49-F238E27FC236}">
                <a16:creationId xmlns:a16="http://schemas.microsoft.com/office/drawing/2014/main" id="{180D1116-08B8-4544-BF38-011B885655F4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768106" y="2814117"/>
            <a:ext cx="9778397" cy="125037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5A0149D0-91B2-1E4F-B85C-ED1111ED098D}"/>
                  </a:ext>
                </a:extLst>
              </p:cNvPr>
              <p:cNvSpPr txBox="1"/>
              <p:nvPr/>
            </p:nvSpPr>
            <p:spPr>
              <a:xfrm>
                <a:off x="838200" y="4064494"/>
                <a:ext cx="8318863" cy="3916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dirty="0"/>
                  <a:t>计算损失函数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𝑚𝑖𝑛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=[</m:t>
                    </m:r>
                    <m:sSub>
                      <m:sSubPr>
                        <m:ctrlPr>
                          <a:rPr kumimoji="1"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𝑚𝑖𝑛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kumimoji="1"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𝑚𝑖𝑛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kumimoji="1" lang="zh-CN" altLang="en-US" dirty="0"/>
              </a:p>
            </p:txBody>
          </p:sp>
        </mc:Choice>
        <mc:Fallback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5A0149D0-91B2-1E4F-B85C-ED1111ED09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064494"/>
                <a:ext cx="8318863" cy="391646"/>
              </a:xfrm>
              <a:prstGeom prst="rect">
                <a:avLst/>
              </a:prstGeom>
              <a:blipFill>
                <a:blip r:embed="rId7"/>
                <a:stretch>
                  <a:fillRect l="-610" t="-6250" b="-156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图片 19">
            <a:extLst>
              <a:ext uri="{FF2B5EF4-FFF2-40B4-BE49-F238E27FC236}">
                <a16:creationId xmlns:a16="http://schemas.microsoft.com/office/drawing/2014/main" id="{8B03ABC3-0C97-9E4F-8806-F21C533E0B8F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746234" y="4442471"/>
            <a:ext cx="10607564" cy="874429"/>
          </a:xfrm>
          <a:prstGeom prst="rect">
            <a:avLst/>
          </a:prstGeom>
        </p:spPr>
      </p:pic>
      <p:sp>
        <p:nvSpPr>
          <p:cNvPr id="21" name="椭圆 20">
            <a:extLst>
              <a:ext uri="{FF2B5EF4-FFF2-40B4-BE49-F238E27FC236}">
                <a16:creationId xmlns:a16="http://schemas.microsoft.com/office/drawing/2014/main" id="{E6612BE3-45AC-9449-8C27-0C7DE5EED27F}"/>
              </a:ext>
            </a:extLst>
          </p:cNvPr>
          <p:cNvSpPr/>
          <p:nvPr/>
        </p:nvSpPr>
        <p:spPr>
          <a:xfrm>
            <a:off x="6244046" y="4455506"/>
            <a:ext cx="796834" cy="86596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88FEBEF3-24BE-1A40-8F68-127FC500305A}"/>
                  </a:ext>
                </a:extLst>
              </p:cNvPr>
              <p:cNvSpPr txBox="1"/>
              <p:nvPr/>
            </p:nvSpPr>
            <p:spPr>
              <a:xfrm>
                <a:off x="838200" y="5528531"/>
                <a:ext cx="947109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dirty="0"/>
                  <a:t>此时划分成三个区域：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1" lang="en-US" altLang="zh-CN" i="1"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1,2,3</m:t>
                        </m:r>
                      </m:e>
                    </m:d>
                    <m:sSub>
                      <m:sSubPr>
                        <m:ctrlPr>
                          <a:rPr kumimoji="1"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zh-CN" altLang="en-US" b="0" i="1" smtClean="0">
                            <a:latin typeface="Cambria Math" panose="02040503050406030204" pitchFamily="18" charset="0"/>
                          </a:rPr>
                          <m:t>        </m:t>
                        </m:r>
                        <m:r>
                          <m:rPr>
                            <m:sty m:val="p"/>
                          </m:rPr>
                          <a:rPr kumimoji="1" lang="en-US" altLang="zh-CN" i="1"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5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e>
                    </m:d>
                    <m:r>
                      <a:rPr kumimoji="1" lang="zh-CN" altLang="en-US" b="0" i="1" smtClean="0">
                        <a:latin typeface="Cambria Math" panose="02040503050406030204" pitchFamily="18" charset="0"/>
                      </a:rPr>
                      <m:t>      </m:t>
                    </m:r>
                    <m:sSub>
                      <m:sSubPr>
                        <m:ctrlPr>
                          <a:rPr kumimoji="1"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1" lang="en-US" altLang="zh-CN" i="1"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7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8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9,10</m:t>
                        </m:r>
                      </m:e>
                    </m:d>
                  </m:oMath>
                </a14:m>
                <a:endParaRPr kumimoji="1" lang="zh-CN" altLang="en-US" dirty="0"/>
              </a:p>
            </p:txBody>
          </p:sp>
        </mc:Choice>
        <mc:Fallback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88FEBEF3-24BE-1A40-8F68-127FC50030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528531"/>
                <a:ext cx="9471096" cy="369332"/>
              </a:xfrm>
              <a:prstGeom prst="rect">
                <a:avLst/>
              </a:prstGeom>
              <a:blipFill>
                <a:blip r:embed="rId9"/>
                <a:stretch>
                  <a:fillRect l="-535" t="-6667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框 2">
            <a:extLst>
              <a:ext uri="{FF2B5EF4-FFF2-40B4-BE49-F238E27FC236}">
                <a16:creationId xmlns:a16="http://schemas.microsoft.com/office/drawing/2014/main" id="{B83CDDF2-9AEB-8F42-B0D2-2247567D9EB1}"/>
              </a:ext>
            </a:extLst>
          </p:cNvPr>
          <p:cNvSpPr txBox="1"/>
          <p:nvPr/>
        </p:nvSpPr>
        <p:spPr>
          <a:xfrm>
            <a:off x="3635002" y="6252756"/>
            <a:ext cx="3877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重复上述划分步骤，直至满足要求</a:t>
            </a:r>
          </a:p>
        </p:txBody>
      </p:sp>
    </p:spTree>
    <p:extLst>
      <p:ext uri="{BB962C8B-B14F-4D97-AF65-F5344CB8AC3E}">
        <p14:creationId xmlns:p14="http://schemas.microsoft.com/office/powerpoint/2010/main" val="2154288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4" grpId="0" animBg="1"/>
      <p:bldP spid="15" grpId="0" animBg="1"/>
      <p:bldP spid="16" grpId="0"/>
      <p:bldP spid="17" grpId="0"/>
      <p:bldP spid="19" grpId="0"/>
      <p:bldP spid="21" grpId="0" animBg="1"/>
      <p:bldP spid="22" grpId="0"/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782243B-72CC-1448-8241-8D5D56CC6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生成回归树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24A933B3-9C76-CF40-9778-C7CFBDD35A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20635" y="1442774"/>
            <a:ext cx="10515600" cy="85854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6E4CC85-0100-9D49-AC9C-C7F880BE46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282769"/>
            <a:ext cx="5638800" cy="1651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4D0605C-A4E0-124F-B3F3-41771F76F2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0952" y="2768337"/>
            <a:ext cx="4635502" cy="323358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D4A0FDA-308E-0841-966F-A021B804C9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8913" y="2706759"/>
            <a:ext cx="9964271" cy="32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812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96EE81D-E815-9D4E-A54B-4DAD154EF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BOOSTING</a:t>
            </a:r>
            <a:r>
              <a:rPr kumimoji="1" lang="zh-CN" altLang="en-US" dirty="0"/>
              <a:t>集成学习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9B556F6-8823-A54C-B4A9-1C4C4DB746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0220" y="1249984"/>
            <a:ext cx="8058897" cy="5242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93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A7BBA9-F882-2A4F-AE99-76DF379D76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提升树算法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435DB2A0-83E6-DA40-9BEB-D0CDE88569B9}"/>
                  </a:ext>
                </a:extLst>
              </p:cNvPr>
              <p:cNvSpPr txBox="1"/>
              <p:nvPr/>
            </p:nvSpPr>
            <p:spPr>
              <a:xfrm>
                <a:off x="1013564" y="1506022"/>
                <a:ext cx="9896605" cy="39760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800" dirty="0"/>
                  <a:t>（</a:t>
                </a:r>
                <a:r>
                  <a:rPr lang="en-US" altLang="zh-CN" sz="2800" dirty="0"/>
                  <a:t>1</a:t>
                </a:r>
                <a:r>
                  <a:rPr lang="zh-CN" altLang="en-US" sz="2800" dirty="0"/>
                  <a:t>）初始化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800" i="1"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0(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altLang="zh-CN" sz="2800" b="0" dirty="0"/>
              </a:p>
              <a:p>
                <a:r>
                  <a:rPr lang="zh-CN" altLang="en-US" sz="2800" dirty="0"/>
                  <a:t>（</a:t>
                </a:r>
                <a:r>
                  <a:rPr lang="en-US" altLang="zh-CN" sz="2800" dirty="0"/>
                  <a:t>2</a:t>
                </a:r>
                <a:r>
                  <a:rPr lang="zh-CN" altLang="en-US" sz="2800" dirty="0"/>
                  <a:t>）对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=1,2,…,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endParaRPr lang="en-US" altLang="zh-CN" sz="2800" b="0" dirty="0"/>
              </a:p>
              <a:p>
                <a:r>
                  <a:rPr lang="en-US" altLang="zh-CN" sz="2800" dirty="0"/>
                  <a:t>	</a:t>
                </a:r>
                <a:r>
                  <a:rPr lang="zh-CN" altLang="en-US" sz="2800" dirty="0"/>
                  <a:t>（</a:t>
                </a:r>
                <a:r>
                  <a:rPr lang="en-US" altLang="zh-CN" sz="2800" dirty="0"/>
                  <a:t>a</a:t>
                </a:r>
                <a:r>
                  <a:rPr lang="zh-CN" altLang="en-US" sz="2800" dirty="0"/>
                  <a:t>）计算残差：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800" i="1"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𝑚𝑖</m:t>
                        </m:r>
                      </m:sub>
                    </m:sSub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d>
                      <m:d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=1,2,…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US" altLang="zh-CN" sz="2800" b="0" dirty="0"/>
              </a:p>
              <a:p>
                <a:r>
                  <a:rPr lang="en-US" altLang="zh-CN" sz="2800" dirty="0"/>
                  <a:t>	</a:t>
                </a:r>
                <a:r>
                  <a:rPr lang="zh-CN" altLang="en-US" sz="2800" dirty="0"/>
                  <a:t>（</a:t>
                </a:r>
                <a:r>
                  <a:rPr lang="en-US" altLang="zh-CN" sz="2800" dirty="0"/>
                  <a:t>b</a:t>
                </a:r>
                <a:r>
                  <a:rPr lang="zh-CN" altLang="en-US" sz="2800" dirty="0"/>
                  <a:t>）拟合残差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800" i="1"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𝑚𝑖</m:t>
                        </m:r>
                      </m:sub>
                    </m:sSub>
                  </m:oMath>
                </a14:m>
                <a:r>
                  <a:rPr lang="zh-CN" altLang="en-US" sz="2800" dirty="0"/>
                  <a:t>学习一个回归树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8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d>
                      <m:d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altLang="zh-CN" sz="2800" dirty="0"/>
              </a:p>
              <a:p>
                <a:r>
                  <a:rPr lang="en-US" altLang="zh-CN" sz="2800" dirty="0"/>
                  <a:t>	</a:t>
                </a:r>
                <a:r>
                  <a:rPr lang="zh-CN" altLang="en-US" sz="2800" dirty="0"/>
                  <a:t>（</a:t>
                </a:r>
                <a:r>
                  <a:rPr lang="en-US" altLang="zh-CN" sz="2800" dirty="0"/>
                  <a:t>c</a:t>
                </a:r>
                <a:r>
                  <a:rPr lang="zh-CN" altLang="en-US" sz="2800" dirty="0"/>
                  <a:t>）更新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d>
                      <m:d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CN" sz="2800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d>
                      <m:d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CN" sz="2800" dirty="0"/>
                  <a:t>+</a:t>
                </a:r>
                <a:r>
                  <a:rPr lang="en-US" altLang="zh-CN" sz="2800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8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d>
                      <m:d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altLang="zh-CN" sz="2800" dirty="0"/>
              </a:p>
              <a:p>
                <a:r>
                  <a:rPr lang="zh-CN" altLang="en-US" sz="2800" dirty="0"/>
                  <a:t>（</a:t>
                </a:r>
                <a:r>
                  <a:rPr lang="en-US" altLang="zh-CN" sz="2800" dirty="0"/>
                  <a:t>3</a:t>
                </a:r>
                <a:r>
                  <a:rPr lang="zh-CN" altLang="en-US" sz="2800" dirty="0"/>
                  <a:t>）得到回归问题提升树：</a:t>
                </a:r>
                <a:endParaRPr lang="en-US" altLang="zh-CN" sz="2800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800" i="1">
                              <a:latin typeface="Cambria Math" panose="02040503050406030204" pitchFamily="18" charset="0"/>
                            </a:rPr>
                            <m:t>M</m:t>
                          </m:r>
                        </m:sub>
                      </m:sSub>
                      <m:d>
                        <m:d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23"/>
                            </m:rPr>
                            <a:rPr lang="en-US" altLang="zh-CN" sz="2800" i="1">
                              <a:latin typeface="Cambria Math" panose="02040503050406030204" pitchFamily="18" charset="0"/>
                            </a:rPr>
                            <m:t>m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zh-CN" altLang="en-US" sz="2800" dirty="0"/>
              </a:p>
            </p:txBody>
          </p:sp>
        </mc:Choice>
        <mc:Fallback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435DB2A0-83E6-DA40-9BEB-D0CDE88569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3564" y="1506022"/>
                <a:ext cx="9896605" cy="3976088"/>
              </a:xfrm>
              <a:prstGeom prst="rect">
                <a:avLst/>
              </a:prstGeom>
              <a:blipFill>
                <a:blip r:embed="rId2"/>
                <a:stretch>
                  <a:fillRect l="-1282" t="-1274" b="-5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011713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5CCF3C-F36F-C74E-90AB-76A1C3AC9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梯度提升方法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828CB265-40BF-7444-8D61-9EBF84D7F35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zh-CN" altLang="en-US" dirty="0"/>
                  <a:t>第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zh-CN" altLang="en-US" dirty="0"/>
                  <a:t>轮的第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zh-CN" altLang="en-US" dirty="0"/>
                  <a:t>个样本的损失函数的负梯度为：</a:t>
                </a:r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−[</m:t>
                          </m:r>
                          <m:f>
                            <m:f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nor/>
                                </m:rPr>
                                <a:rPr lang="zh-CN" altLang="en-US"/>
                                <m:t>∂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m:rPr>
                                  <m:nor/>
                                </m:rPr>
                                <a:rPr lang="zh-CN" altLang="en-US"/>
                                <m:t>∂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den>
                          </m:f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  <m:r>
                            <m:rPr>
                              <m:nor/>
                            </m:rPr>
                            <a:rPr kumimoji="1" lang="zh-CN" altLang="en-US" dirty="0"/>
                            <m:t> 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zh-CN" alt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</m:oMath>
                  </m:oMathPara>
                </a14:m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此时不同的损失函数将会得到不同的负梯度，如果选择平方损失：</a:t>
                </a:r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f>
                            <m:f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负梯度为：</a:t>
                </a:r>
                <a:endParaRPr lang="en-US" altLang="zh-CN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−[</m:t>
                        </m:r>
                        <m:f>
                          <m:f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nor/>
                              </m:rPr>
                              <a:rPr lang="zh-CN" altLang="en-US"/>
                              <m:t>∂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m:rPr>
                                <m:nor/>
                              </m:rPr>
                              <a:rPr lang="zh-CN" altLang="en-US"/>
                              <m:t>∂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den>
                        </m:f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]</m:t>
                        </m:r>
                        <m:r>
                          <m:rPr>
                            <m:nor/>
                          </m:rPr>
                          <a:rPr kumimoji="1" lang="zh-CN" altLang="en-US" dirty="0"/>
                          <m:t> 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zh-CN" alt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</m:oMath>
                </a14:m>
                <a:r>
                  <a:rPr lang="en-US" altLang="zh-CN" dirty="0"/>
                  <a:t>=</a:t>
                </a:r>
                <a:r>
                  <a:rPr lang="en-US" altLang="zh-CN" b="0" dirty="0"/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 altLang="zh-CN" dirty="0"/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828CB265-40BF-7444-8D61-9EBF84D7F35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632" r="-9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椭圆 3">
            <a:extLst>
              <a:ext uri="{FF2B5EF4-FFF2-40B4-BE49-F238E27FC236}">
                <a16:creationId xmlns:a16="http://schemas.microsoft.com/office/drawing/2014/main" id="{F772F0E8-A7EC-5B4A-A00D-064D3F0EA90A}"/>
              </a:ext>
            </a:extLst>
          </p:cNvPr>
          <p:cNvSpPr/>
          <p:nvPr/>
        </p:nvSpPr>
        <p:spPr>
          <a:xfrm>
            <a:off x="7327726" y="4960307"/>
            <a:ext cx="1678488" cy="70145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1A8972B-8E15-F64B-A0E3-2520D593486C}"/>
              </a:ext>
            </a:extLst>
          </p:cNvPr>
          <p:cNvSpPr txBox="1"/>
          <p:nvPr/>
        </p:nvSpPr>
        <p:spPr>
          <a:xfrm>
            <a:off x="9093896" y="5015433"/>
            <a:ext cx="4258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rgbClr val="FF0000"/>
                </a:solidFill>
              </a:rPr>
              <a:t>残差</a:t>
            </a:r>
          </a:p>
        </p:txBody>
      </p:sp>
    </p:spTree>
    <p:extLst>
      <p:ext uri="{BB962C8B-B14F-4D97-AF65-F5344CB8AC3E}">
        <p14:creationId xmlns:p14="http://schemas.microsoft.com/office/powerpoint/2010/main" val="2871731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1560</TotalTime>
  <Words>937</Words>
  <Application>Microsoft Macintosh PowerPoint</Application>
  <PresentationFormat>宽屏</PresentationFormat>
  <Paragraphs>148</Paragraphs>
  <Slides>21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26" baseType="lpstr">
      <vt:lpstr>等线</vt:lpstr>
      <vt:lpstr>等线 Light</vt:lpstr>
      <vt:lpstr>Arial</vt:lpstr>
      <vt:lpstr>Cambria Math</vt:lpstr>
      <vt:lpstr>Office 主题​​</vt:lpstr>
      <vt:lpstr>XGBOOST 介绍</vt:lpstr>
      <vt:lpstr>PowerPoint 演示文稿</vt:lpstr>
      <vt:lpstr>CART（classification and regression tree）</vt:lpstr>
      <vt:lpstr>一个简单实例</vt:lpstr>
      <vt:lpstr>继续划分R1</vt:lpstr>
      <vt:lpstr>生成回归树</vt:lpstr>
      <vt:lpstr>BOOSTING集成学习</vt:lpstr>
      <vt:lpstr>提升树算法</vt:lpstr>
      <vt:lpstr>梯度提升方法</vt:lpstr>
      <vt:lpstr>GBDT</vt:lpstr>
      <vt:lpstr>一个简单实例</vt:lpstr>
      <vt:lpstr>PowerPoint 演示文稿</vt:lpstr>
      <vt:lpstr>PowerPoint 演示文稿</vt:lpstr>
      <vt:lpstr>第一棵树已生成</vt:lpstr>
      <vt:lpstr>最终生成5棵树</vt:lpstr>
      <vt:lpstr>XGBOOST 对比 GBDT</vt:lpstr>
      <vt:lpstr>XGBOOST</vt:lpstr>
      <vt:lpstr>XGBOOST</vt:lpstr>
      <vt:lpstr>XGBOOST</vt:lpstr>
      <vt:lpstr>XGBOOST</vt:lpstr>
      <vt:lpstr>XGBOOST优点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XGBOOST 介绍</dc:title>
  <dc:creator>Microsoft Office User</dc:creator>
  <cp:lastModifiedBy>Microsoft Office User</cp:lastModifiedBy>
  <cp:revision>69</cp:revision>
  <dcterms:created xsi:type="dcterms:W3CDTF">2019-11-11T11:09:39Z</dcterms:created>
  <dcterms:modified xsi:type="dcterms:W3CDTF">2019-11-12T13:23:25Z</dcterms:modified>
</cp:coreProperties>
</file>